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7" r:id="rId1"/>
  </p:sldMasterIdLst>
  <p:sldIdLst>
    <p:sldId id="256" r:id="rId2"/>
    <p:sldId id="257" r:id="rId3"/>
    <p:sldId id="271" r:id="rId4"/>
    <p:sldId id="268" r:id="rId5"/>
    <p:sldId id="269" r:id="rId6"/>
    <p:sldId id="272" r:id="rId7"/>
    <p:sldId id="273" r:id="rId8"/>
    <p:sldId id="260" r:id="rId9"/>
    <p:sldId id="275" r:id="rId10"/>
    <p:sldId id="274" r:id="rId11"/>
    <p:sldId id="270" r:id="rId12"/>
    <p:sldId id="264" r:id="rId13"/>
    <p:sldId id="266" r:id="rId14"/>
    <p:sldId id="261" r:id="rId15"/>
    <p:sldId id="262" r:id="rId16"/>
    <p:sldId id="265" r:id="rId17"/>
    <p:sldId id="26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autoAdjust="0"/>
    <p:restoredTop sz="94660"/>
  </p:normalViewPr>
  <p:slideViewPr>
    <p:cSldViewPr snapToGrid="0">
      <p:cViewPr varScale="1">
        <p:scale>
          <a:sx n="110" d="100"/>
          <a:sy n="110"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96DFF08F-DC6B-4601-B491-B0F83F6DD2DA}" type="datetimeFigureOut">
              <a:rPr lang="en-US" smtClean="0"/>
              <a:t>8/13/23</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58369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8/13/23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529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842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817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319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8/13/23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338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8/13/23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88837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787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823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8/13/23</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2107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8/13/23</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916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8/13/23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3102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8/13/23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165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8/13/23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464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5322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820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8/13/23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6DFF08F-DC6B-4601-B491-B0F83F6DD2DA}" type="datetimeFigureOut">
              <a:rPr lang="en-US" smtClean="0"/>
              <a:pPr/>
              <a:t>8/13/23</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4595334"/>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jballew@bluevalleyk12.org" TargetMode="External"/><Relationship Id="rId2" Type="http://schemas.openxmlformats.org/officeDocument/2006/relationships/hyperlink" Target="http://www.bvswxc.com/" TargetMode="Externa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ignupgenius.com/go/10c0c49abae2fa3fc1-xcfirst?useFullSite=true#/" TargetMode="External"/><Relationship Id="rId2" Type="http://schemas.openxmlformats.org/officeDocument/2006/relationships/hyperlink" Target="https://www.signupgenius.com/go/20f0d49aaac2fa1fd0-bvsw3?useFullSite=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0" y="972273"/>
            <a:ext cx="6387875" cy="1909823"/>
          </a:xfrm>
        </p:spPr>
        <p:txBody>
          <a:bodyPr>
            <a:normAutofit fontScale="90000"/>
          </a:bodyPr>
          <a:lstStyle/>
          <a:p>
            <a:r>
              <a:rPr lang="en-US" dirty="0"/>
              <a:t>BVSW</a:t>
            </a:r>
            <a:br>
              <a:rPr lang="en-US" dirty="0"/>
            </a:br>
            <a:r>
              <a:rPr lang="en-US" dirty="0"/>
              <a:t>Cross Country</a:t>
            </a:r>
            <a:br>
              <a:rPr lang="en-US" dirty="0"/>
            </a:br>
            <a:r>
              <a:rPr lang="en-US" sz="2400" dirty="0">
                <a:hlinkClick r:id="rId2"/>
              </a:rPr>
              <a:t>www.bvswxc.com</a:t>
            </a:r>
            <a:r>
              <a:rPr lang="en-US" sz="2400" dirty="0"/>
              <a:t> </a:t>
            </a:r>
            <a:endParaRPr lang="en-US" sz="2200" dirty="0"/>
          </a:p>
        </p:txBody>
      </p:sp>
      <p:sp>
        <p:nvSpPr>
          <p:cNvPr id="3" name="Subtitle 2"/>
          <p:cNvSpPr>
            <a:spLocks noGrp="1"/>
          </p:cNvSpPr>
          <p:nvPr>
            <p:ph type="subTitle" idx="1"/>
          </p:nvPr>
        </p:nvSpPr>
        <p:spPr>
          <a:xfrm>
            <a:off x="646770" y="3519969"/>
            <a:ext cx="11396547" cy="2776660"/>
          </a:xfrm>
        </p:spPr>
        <p:txBody>
          <a:bodyPr>
            <a:normAutofit/>
          </a:bodyPr>
          <a:lstStyle/>
          <a:p>
            <a:r>
              <a:rPr lang="en-US" dirty="0"/>
              <a:t>Head Coach:  Aaron Ballew     Email: </a:t>
            </a:r>
            <a:r>
              <a:rPr lang="en-US" dirty="0">
                <a:hlinkClick r:id="rId3"/>
              </a:rPr>
              <a:t>ajballew@bluevalleyk12.org</a:t>
            </a:r>
            <a:r>
              <a:rPr lang="en-US" dirty="0"/>
              <a:t> </a:t>
            </a:r>
          </a:p>
          <a:p>
            <a:r>
              <a:rPr lang="en-US" u="sng" dirty="0"/>
              <a:t>@</a:t>
            </a:r>
            <a:r>
              <a:rPr lang="en-US" u="sng" dirty="0" err="1"/>
              <a:t>BVSWDistance</a:t>
            </a:r>
            <a:r>
              <a:rPr lang="en-US" u="sng" dirty="0"/>
              <a:t> </a:t>
            </a:r>
            <a:r>
              <a:rPr lang="en-US" dirty="0"/>
              <a:t>(Twitter &amp; Instagram)    Phone-Cell</a:t>
            </a:r>
            <a:r>
              <a:rPr lang="en-US"/>
              <a:t>: </a:t>
            </a:r>
            <a:endParaRPr lang="en-US" dirty="0"/>
          </a:p>
          <a:p>
            <a:endParaRPr lang="en-US" dirty="0"/>
          </a:p>
          <a:p>
            <a:r>
              <a:rPr lang="en-US" dirty="0"/>
              <a:t>Assistant Coach:  Gregg Buehler </a:t>
            </a:r>
          </a:p>
          <a:p>
            <a:r>
              <a:rPr lang="en-US" dirty="0"/>
              <a:t>Assistant Coach:  STORM SHAW</a:t>
            </a:r>
          </a:p>
          <a:p>
            <a:endParaRPr lang="en-US" dirty="0"/>
          </a:p>
          <a:p>
            <a:r>
              <a:rPr lang="en-US" dirty="0"/>
              <a:t>Remind 101:  Text </a:t>
            </a:r>
            <a:r>
              <a:rPr lang="en-US" u="sng" dirty="0"/>
              <a:t>@bvswxc23</a:t>
            </a:r>
            <a:r>
              <a:rPr lang="en-US" dirty="0"/>
              <a:t> - To the number </a:t>
            </a:r>
            <a:r>
              <a:rPr lang="en-US" u="sng" dirty="0"/>
              <a:t>81010</a:t>
            </a:r>
          </a:p>
        </p:txBody>
      </p:sp>
      <p:pic>
        <p:nvPicPr>
          <p:cNvPr id="4" name="Picture 3">
            <a:extLst>
              <a:ext uri="{FF2B5EF4-FFF2-40B4-BE49-F238E27FC236}">
                <a16:creationId xmlns:a16="http://schemas.microsoft.com/office/drawing/2014/main" id="{7A28B75D-0730-A949-B47F-6D9D5A3B7775}"/>
              </a:ext>
            </a:extLst>
          </p:cNvPr>
          <p:cNvPicPr>
            <a:picLocks noChangeAspect="1"/>
          </p:cNvPicPr>
          <p:nvPr/>
        </p:nvPicPr>
        <p:blipFill>
          <a:blip r:embed="rId4"/>
          <a:stretch>
            <a:fillRect/>
          </a:stretch>
        </p:blipFill>
        <p:spPr>
          <a:xfrm>
            <a:off x="7829048" y="680510"/>
            <a:ext cx="2230438" cy="2592884"/>
          </a:xfrm>
          <a:prstGeom prst="rect">
            <a:avLst/>
          </a:prstGeom>
        </p:spPr>
      </p:pic>
      <p:sp>
        <p:nvSpPr>
          <p:cNvPr id="5" name="Rectangle 4">
            <a:extLst>
              <a:ext uri="{FF2B5EF4-FFF2-40B4-BE49-F238E27FC236}">
                <a16:creationId xmlns:a16="http://schemas.microsoft.com/office/drawing/2014/main" id="{6699BCF3-58BE-4D4D-A386-EE488E11C546}"/>
              </a:ext>
            </a:extLst>
          </p:cNvPr>
          <p:cNvSpPr/>
          <p:nvPr/>
        </p:nvSpPr>
        <p:spPr>
          <a:xfrm>
            <a:off x="7829048" y="703370"/>
            <a:ext cx="2230438" cy="25928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30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4995-1998-7143-80AE-CDFD6C45E9A0}"/>
              </a:ext>
            </a:extLst>
          </p:cNvPr>
          <p:cNvSpPr>
            <a:spLocks noGrp="1"/>
          </p:cNvSpPr>
          <p:nvPr>
            <p:ph type="title"/>
          </p:nvPr>
        </p:nvSpPr>
        <p:spPr/>
        <p:txBody>
          <a:bodyPr/>
          <a:lstStyle/>
          <a:p>
            <a:r>
              <a:rPr lang="en-US" dirty="0"/>
              <a:t>Absences &amp; Other Extra-curriculars </a:t>
            </a:r>
          </a:p>
        </p:txBody>
      </p:sp>
      <p:sp>
        <p:nvSpPr>
          <p:cNvPr id="3" name="Content Placeholder 2">
            <a:extLst>
              <a:ext uri="{FF2B5EF4-FFF2-40B4-BE49-F238E27FC236}">
                <a16:creationId xmlns:a16="http://schemas.microsoft.com/office/drawing/2014/main" id="{4099ABC4-E894-3D44-9B33-F0785D7AE643}"/>
              </a:ext>
            </a:extLst>
          </p:cNvPr>
          <p:cNvSpPr>
            <a:spLocks noGrp="1"/>
          </p:cNvSpPr>
          <p:nvPr>
            <p:ph idx="1"/>
          </p:nvPr>
        </p:nvSpPr>
        <p:spPr>
          <a:xfrm>
            <a:off x="522790" y="2314937"/>
            <a:ext cx="11146420" cy="4456253"/>
          </a:xfrm>
        </p:spPr>
        <p:txBody>
          <a:bodyPr>
            <a:normAutofit/>
          </a:bodyPr>
          <a:lstStyle/>
          <a:p>
            <a:r>
              <a:rPr lang="en-US" dirty="0"/>
              <a:t>Sub-Varsity Policy</a:t>
            </a:r>
          </a:p>
          <a:p>
            <a:pPr lvl="1"/>
            <a:r>
              <a:rPr lang="en-US" dirty="0"/>
              <a:t>The expectation is that athletes will be at Cross Country Practice as scheduled throughout the week &amp; season.  Communicate future absences to me beforehand.  We will not enter athletes into races if we are unsure of their fitness level due to excessive absences.  </a:t>
            </a:r>
          </a:p>
          <a:p>
            <a:r>
              <a:rPr lang="en-US" dirty="0"/>
              <a:t>Varsity Policy</a:t>
            </a:r>
          </a:p>
          <a:p>
            <a:pPr lvl="1"/>
            <a:r>
              <a:rPr lang="en-US" dirty="0"/>
              <a:t>We have high(er) expectations for athletes competing in Varsity races.  Consistency is key to developing success in XC.  If there are outside activities that are going to interfere with practice or training on a regular basis, this will require a plan agreed upon by the coach &amp; athlete (parents)</a:t>
            </a:r>
          </a:p>
          <a:p>
            <a:pPr marL="457200" lvl="1" indent="0">
              <a:buNone/>
            </a:pPr>
            <a:endParaRPr lang="en-US" dirty="0"/>
          </a:p>
          <a:p>
            <a:r>
              <a:rPr lang="en-US" dirty="0"/>
              <a:t>Varsity positions at Regional &amp; State meets are determined by the cumulative performances at key meets throughout the year.  If athletes are not able to perform at those meets it makes the selection process difficult with many factors playing a role.</a:t>
            </a:r>
          </a:p>
        </p:txBody>
      </p:sp>
    </p:spTree>
    <p:extLst>
      <p:ext uri="{BB962C8B-B14F-4D97-AF65-F5344CB8AC3E}">
        <p14:creationId xmlns:p14="http://schemas.microsoft.com/office/powerpoint/2010/main" val="89159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957" y="486778"/>
            <a:ext cx="9875520" cy="1356360"/>
          </a:xfrm>
        </p:spPr>
        <p:txBody>
          <a:bodyPr/>
          <a:lstStyle/>
          <a:p>
            <a:r>
              <a:rPr lang="en-US" dirty="0"/>
              <a:t>Sub Varsity - Meet Schedule 2023</a:t>
            </a:r>
          </a:p>
        </p:txBody>
      </p:sp>
      <p:sp>
        <p:nvSpPr>
          <p:cNvPr id="4" name="Content Placeholder 3"/>
          <p:cNvSpPr>
            <a:spLocks noGrp="1"/>
          </p:cNvSpPr>
          <p:nvPr>
            <p:ph sz="half" idx="1"/>
          </p:nvPr>
        </p:nvSpPr>
        <p:spPr>
          <a:xfrm>
            <a:off x="531541" y="2352907"/>
            <a:ext cx="11128918" cy="4505093"/>
          </a:xfrm>
        </p:spPr>
        <p:txBody>
          <a:bodyPr>
            <a:normAutofit/>
          </a:bodyPr>
          <a:lstStyle/>
          <a:p>
            <a:endParaRPr lang="en-US" dirty="0"/>
          </a:p>
          <a:p>
            <a:r>
              <a:rPr lang="en-US" dirty="0"/>
              <a:t>Thursday – August 31</a:t>
            </a:r>
            <a:r>
              <a:rPr lang="en-US" baseline="30000" dirty="0"/>
              <a:t>st</a:t>
            </a:r>
            <a:r>
              <a:rPr lang="en-US" dirty="0"/>
              <a:t> – Basehor-Linwood (Wy. Co. Park)</a:t>
            </a:r>
          </a:p>
          <a:p>
            <a:r>
              <a:rPr lang="en-US" dirty="0"/>
              <a:t>Saturday – September 9</a:t>
            </a:r>
            <a:r>
              <a:rPr lang="en-US" baseline="30000" dirty="0"/>
              <a:t>th</a:t>
            </a:r>
            <a:r>
              <a:rPr lang="en-US" dirty="0"/>
              <a:t> – Olathe Twilight - </a:t>
            </a:r>
            <a:r>
              <a:rPr lang="en-US" i="1" dirty="0"/>
              <a:t>Evening</a:t>
            </a:r>
            <a:r>
              <a:rPr lang="en-US" dirty="0"/>
              <a:t> (ODAC)</a:t>
            </a:r>
          </a:p>
          <a:p>
            <a:r>
              <a:rPr lang="en-US" dirty="0"/>
              <a:t>Wednesday  – September 20</a:t>
            </a:r>
            <a:r>
              <a:rPr lang="en-US" baseline="30000" dirty="0"/>
              <a:t>th</a:t>
            </a:r>
            <a:r>
              <a:rPr lang="en-US" dirty="0"/>
              <a:t> – Canis Lupus Cup (BVSW)</a:t>
            </a:r>
          </a:p>
          <a:p>
            <a:r>
              <a:rPr lang="en-US" dirty="0"/>
              <a:t>Saturday – September 30</a:t>
            </a:r>
            <a:r>
              <a:rPr lang="en-US" baseline="30000" dirty="0"/>
              <a:t>th</a:t>
            </a:r>
            <a:r>
              <a:rPr lang="en-US" dirty="0"/>
              <a:t> - Kansas City XC Classic (Ray-Pec, MO)</a:t>
            </a:r>
          </a:p>
          <a:p>
            <a:r>
              <a:rPr lang="en-US" dirty="0"/>
              <a:t>Thursday – October 5</a:t>
            </a:r>
            <a:r>
              <a:rPr lang="en-US" baseline="30000" dirty="0"/>
              <a:t>th</a:t>
            </a:r>
            <a:r>
              <a:rPr lang="en-US" dirty="0"/>
              <a:t> – TBD*- *Relay? format (TBD)</a:t>
            </a:r>
          </a:p>
          <a:p>
            <a:r>
              <a:rPr lang="en-US" b="1" dirty="0"/>
              <a:t>Thursday – October 12</a:t>
            </a:r>
            <a:r>
              <a:rPr lang="en-US" b="1" baseline="30000" dirty="0"/>
              <a:t>th</a:t>
            </a:r>
            <a:r>
              <a:rPr lang="en-US" b="1" dirty="0"/>
              <a:t> – Eastern Kansas League (BVSW)</a:t>
            </a:r>
            <a:endParaRPr lang="en-US" u="sng" dirty="0"/>
          </a:p>
          <a:p>
            <a:r>
              <a:rPr lang="en-US" b="1" u="sng" dirty="0"/>
              <a:t>Sunday – November 12</a:t>
            </a:r>
            <a:r>
              <a:rPr lang="en-US" b="1" u="sng" baseline="30000" dirty="0"/>
              <a:t>th</a:t>
            </a:r>
            <a:r>
              <a:rPr lang="en-US" b="1" u="sng" dirty="0"/>
              <a:t> – NXR Heartland Regional (Sioux Falls, SD)</a:t>
            </a:r>
          </a:p>
          <a:p>
            <a:endParaRPr lang="en-US" u="sng" dirty="0"/>
          </a:p>
          <a:p>
            <a:pPr marL="0" indent="0">
              <a:buNone/>
            </a:pPr>
            <a:r>
              <a:rPr lang="en-US" b="1" dirty="0"/>
              <a:t>Bold – Important Meets 			</a:t>
            </a:r>
            <a:r>
              <a:rPr lang="en-US" u="sng" dirty="0"/>
              <a:t>Underlined – Overnight Trips</a:t>
            </a:r>
          </a:p>
          <a:p>
            <a:pPr marL="0" indent="0">
              <a:buNone/>
            </a:pPr>
            <a:endParaRPr lang="en-US" dirty="0"/>
          </a:p>
        </p:txBody>
      </p:sp>
    </p:spTree>
    <p:extLst>
      <p:ext uri="{BB962C8B-B14F-4D97-AF65-F5344CB8AC3E}">
        <p14:creationId xmlns:p14="http://schemas.microsoft.com/office/powerpoint/2010/main" val="315591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957" y="486778"/>
            <a:ext cx="9875520" cy="1356360"/>
          </a:xfrm>
        </p:spPr>
        <p:txBody>
          <a:bodyPr/>
          <a:lstStyle/>
          <a:p>
            <a:r>
              <a:rPr lang="en-US" dirty="0"/>
              <a:t>Varsity - Meet Schedule 2023</a:t>
            </a:r>
          </a:p>
        </p:txBody>
      </p:sp>
      <p:sp>
        <p:nvSpPr>
          <p:cNvPr id="4" name="Content Placeholder 3"/>
          <p:cNvSpPr>
            <a:spLocks noGrp="1"/>
          </p:cNvSpPr>
          <p:nvPr>
            <p:ph sz="half" idx="1"/>
          </p:nvPr>
        </p:nvSpPr>
        <p:spPr>
          <a:xfrm>
            <a:off x="531541" y="2352907"/>
            <a:ext cx="11128918" cy="4505093"/>
          </a:xfrm>
        </p:spPr>
        <p:txBody>
          <a:bodyPr>
            <a:normAutofit lnSpcReduction="10000"/>
          </a:bodyPr>
          <a:lstStyle/>
          <a:p>
            <a:pPr lvl="1"/>
            <a:endParaRPr lang="en-US" u="sng" dirty="0"/>
          </a:p>
          <a:p>
            <a:pPr lvl="1"/>
            <a:r>
              <a:rPr lang="en-US" dirty="0"/>
              <a:t>Thursday – August 31</a:t>
            </a:r>
            <a:r>
              <a:rPr lang="en-US" baseline="30000" dirty="0"/>
              <a:t>st</a:t>
            </a:r>
            <a:r>
              <a:rPr lang="en-US" dirty="0"/>
              <a:t> – Basehor-Linwood (Wy. Co. Park)</a:t>
            </a:r>
          </a:p>
          <a:p>
            <a:r>
              <a:rPr lang="en-US" b="1" dirty="0"/>
              <a:t>Saturday – September 9</a:t>
            </a:r>
            <a:r>
              <a:rPr lang="en-US" b="1" baseline="30000" dirty="0"/>
              <a:t>th</a:t>
            </a:r>
            <a:r>
              <a:rPr lang="en-US" b="1" dirty="0"/>
              <a:t> – Olathe Twilight - </a:t>
            </a:r>
            <a:r>
              <a:rPr lang="en-US" b="1" i="1" dirty="0"/>
              <a:t>Evening</a:t>
            </a:r>
            <a:r>
              <a:rPr lang="en-US" b="1" dirty="0"/>
              <a:t> (ODAC)</a:t>
            </a:r>
          </a:p>
          <a:p>
            <a:r>
              <a:rPr lang="en-US" b="1" dirty="0"/>
              <a:t>Saturday  – September 23</a:t>
            </a:r>
            <a:r>
              <a:rPr lang="en-US" b="1" baseline="30000" dirty="0"/>
              <a:t>rd </a:t>
            </a:r>
            <a:r>
              <a:rPr lang="en-US" b="1" dirty="0"/>
              <a:t>– Rim Rock Invitational (Lawrence, KS)</a:t>
            </a:r>
          </a:p>
          <a:p>
            <a:pPr lvl="1"/>
            <a:r>
              <a:rPr lang="en-US" dirty="0"/>
              <a:t>Saturday – September 30</a:t>
            </a:r>
            <a:r>
              <a:rPr lang="en-US" baseline="30000" dirty="0"/>
              <a:t>th</a:t>
            </a:r>
            <a:r>
              <a:rPr lang="en-US" dirty="0"/>
              <a:t> - Kansas City XC Classic (Ray-Pec, MO)</a:t>
            </a:r>
          </a:p>
          <a:p>
            <a:r>
              <a:rPr lang="en-US" dirty="0"/>
              <a:t>Thursday – October 5</a:t>
            </a:r>
            <a:r>
              <a:rPr lang="en-US" baseline="30000" dirty="0"/>
              <a:t>th</a:t>
            </a:r>
            <a:r>
              <a:rPr lang="en-US" dirty="0"/>
              <a:t> – TBD*- *Relay? format (TBD)</a:t>
            </a:r>
          </a:p>
          <a:p>
            <a:r>
              <a:rPr lang="en-US" b="1" dirty="0"/>
              <a:t>Thursday – October 12</a:t>
            </a:r>
            <a:r>
              <a:rPr lang="en-US" b="1" baseline="30000" dirty="0"/>
              <a:t>th</a:t>
            </a:r>
            <a:r>
              <a:rPr lang="en-US" b="1" dirty="0"/>
              <a:t> – Eastern Kansas League (BVSW)</a:t>
            </a:r>
            <a:endParaRPr lang="en-US" u="sng" dirty="0"/>
          </a:p>
          <a:p>
            <a:r>
              <a:rPr lang="en-US" dirty="0"/>
              <a:t>Saturday – October 21</a:t>
            </a:r>
            <a:r>
              <a:rPr lang="en-US" baseline="30000" dirty="0"/>
              <a:t>st</a:t>
            </a:r>
            <a:r>
              <a:rPr lang="en-US" dirty="0"/>
              <a:t>  – Regional (BVSW)</a:t>
            </a:r>
          </a:p>
          <a:p>
            <a:r>
              <a:rPr lang="en-US" b="1" dirty="0"/>
              <a:t>Saturday – October 28</a:t>
            </a:r>
            <a:r>
              <a:rPr lang="en-US" b="1" baseline="30000" dirty="0"/>
              <a:t>th</a:t>
            </a:r>
            <a:r>
              <a:rPr lang="en-US" b="1" dirty="0"/>
              <a:t> – STATE (Rim Rock - Lawrence, KS)</a:t>
            </a:r>
          </a:p>
          <a:p>
            <a:r>
              <a:rPr lang="en-US" b="1" u="sng" dirty="0"/>
              <a:t>Sunday – November 12</a:t>
            </a:r>
            <a:r>
              <a:rPr lang="en-US" b="1" u="sng" baseline="30000" dirty="0"/>
              <a:t>th</a:t>
            </a:r>
            <a:r>
              <a:rPr lang="en-US" b="1" u="sng" dirty="0"/>
              <a:t> – NXR Heartland Regional (Sioux Falls, SD)</a:t>
            </a:r>
          </a:p>
          <a:p>
            <a:pPr lvl="1"/>
            <a:endParaRPr lang="en-US" dirty="0"/>
          </a:p>
          <a:p>
            <a:pPr marL="0" indent="0">
              <a:buNone/>
            </a:pPr>
            <a:r>
              <a:rPr lang="en-US" b="1" dirty="0"/>
              <a:t>Bold – Important Meets 			</a:t>
            </a:r>
            <a:r>
              <a:rPr lang="en-US" u="sng" dirty="0"/>
              <a:t>Underlined – Overnight Trips</a:t>
            </a:r>
          </a:p>
        </p:txBody>
      </p:sp>
    </p:spTree>
    <p:extLst>
      <p:ext uri="{BB962C8B-B14F-4D97-AF65-F5344CB8AC3E}">
        <p14:creationId xmlns:p14="http://schemas.microsoft.com/office/powerpoint/2010/main" val="334151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880D-2612-5D4C-BA3F-912498313494}"/>
              </a:ext>
            </a:extLst>
          </p:cNvPr>
          <p:cNvSpPr>
            <a:spLocks noGrp="1"/>
          </p:cNvSpPr>
          <p:nvPr>
            <p:ph type="title"/>
          </p:nvPr>
        </p:nvSpPr>
        <p:spPr/>
        <p:txBody>
          <a:bodyPr/>
          <a:lstStyle/>
          <a:p>
            <a:r>
              <a:rPr lang="en-US" dirty="0"/>
              <a:t>Other Important Dates</a:t>
            </a:r>
          </a:p>
        </p:txBody>
      </p:sp>
      <p:sp>
        <p:nvSpPr>
          <p:cNvPr id="5" name="Content Placeholder 2">
            <a:extLst>
              <a:ext uri="{FF2B5EF4-FFF2-40B4-BE49-F238E27FC236}">
                <a16:creationId xmlns:a16="http://schemas.microsoft.com/office/drawing/2014/main" id="{F86F5CB3-0F5E-5E47-A041-A9F8B06BF31D}"/>
              </a:ext>
            </a:extLst>
          </p:cNvPr>
          <p:cNvSpPr>
            <a:spLocks noGrp="1"/>
          </p:cNvSpPr>
          <p:nvPr>
            <p:ph sz="half" idx="1"/>
          </p:nvPr>
        </p:nvSpPr>
        <p:spPr/>
        <p:txBody>
          <a:bodyPr>
            <a:normAutofit lnSpcReduction="10000"/>
          </a:bodyPr>
          <a:lstStyle/>
          <a:p>
            <a:pPr lvl="1"/>
            <a:r>
              <a:rPr lang="en-US" dirty="0"/>
              <a:t>Home Meets</a:t>
            </a:r>
          </a:p>
          <a:p>
            <a:pPr lvl="2"/>
            <a:r>
              <a:rPr lang="en-US" dirty="0"/>
              <a:t>September 13</a:t>
            </a:r>
            <a:r>
              <a:rPr lang="en-US" baseline="30000" dirty="0"/>
              <a:t>th </a:t>
            </a:r>
            <a:r>
              <a:rPr lang="en-US" dirty="0"/>
              <a:t>– Middle School Meet</a:t>
            </a:r>
          </a:p>
          <a:p>
            <a:pPr lvl="2"/>
            <a:r>
              <a:rPr lang="en-US" dirty="0"/>
              <a:t>September 20</a:t>
            </a:r>
            <a:r>
              <a:rPr lang="en-US" baseline="30000" dirty="0"/>
              <a:t>th</a:t>
            </a:r>
            <a:r>
              <a:rPr lang="en-US" dirty="0"/>
              <a:t> - Canis Lupus Cup</a:t>
            </a:r>
          </a:p>
          <a:p>
            <a:pPr lvl="2"/>
            <a:r>
              <a:rPr lang="en-US" dirty="0"/>
              <a:t>October 12</a:t>
            </a:r>
            <a:r>
              <a:rPr lang="en-US" baseline="30000" dirty="0"/>
              <a:t>th</a:t>
            </a:r>
            <a:r>
              <a:rPr lang="en-US" dirty="0"/>
              <a:t> – EKL*</a:t>
            </a:r>
          </a:p>
          <a:p>
            <a:pPr lvl="3"/>
            <a:r>
              <a:rPr lang="en-US" dirty="0"/>
              <a:t>Hosted BY BV High*</a:t>
            </a:r>
          </a:p>
          <a:p>
            <a:pPr lvl="2"/>
            <a:r>
              <a:rPr lang="en-US" dirty="0"/>
              <a:t>October 21</a:t>
            </a:r>
            <a:r>
              <a:rPr lang="en-US" baseline="30000" dirty="0"/>
              <a:t>st</a:t>
            </a:r>
            <a:r>
              <a:rPr lang="en-US" dirty="0"/>
              <a:t> – Regionals*</a:t>
            </a:r>
          </a:p>
          <a:p>
            <a:pPr lvl="3"/>
            <a:r>
              <a:rPr lang="en-US" dirty="0"/>
              <a:t>Details TBA*</a:t>
            </a:r>
          </a:p>
          <a:p>
            <a:pPr lvl="1"/>
            <a:endParaRPr lang="en-US" dirty="0"/>
          </a:p>
        </p:txBody>
      </p:sp>
      <p:sp>
        <p:nvSpPr>
          <p:cNvPr id="4" name="Content Placeholder 3">
            <a:extLst>
              <a:ext uri="{FF2B5EF4-FFF2-40B4-BE49-F238E27FC236}">
                <a16:creationId xmlns:a16="http://schemas.microsoft.com/office/drawing/2014/main" id="{ACF6F665-0D3E-1C41-887B-2BD06AF7837A}"/>
              </a:ext>
            </a:extLst>
          </p:cNvPr>
          <p:cNvSpPr>
            <a:spLocks noGrp="1"/>
          </p:cNvSpPr>
          <p:nvPr>
            <p:ph sz="half" idx="2"/>
          </p:nvPr>
        </p:nvSpPr>
        <p:spPr>
          <a:xfrm>
            <a:off x="6208776" y="2395959"/>
            <a:ext cx="4828032" cy="4317357"/>
          </a:xfrm>
        </p:spPr>
        <p:txBody>
          <a:bodyPr>
            <a:normAutofit lnSpcReduction="10000"/>
          </a:bodyPr>
          <a:lstStyle/>
          <a:p>
            <a:r>
              <a:rPr lang="en-US" dirty="0"/>
              <a:t>Fun Activities</a:t>
            </a:r>
          </a:p>
          <a:p>
            <a:pPr lvl="1"/>
            <a:r>
              <a:rPr lang="en-US" u="sng" dirty="0"/>
              <a:t>August 26</a:t>
            </a:r>
            <a:r>
              <a:rPr lang="en-US" u="sng" baseline="30000" dirty="0"/>
              <a:t>th</a:t>
            </a:r>
            <a:r>
              <a:rPr lang="en-US" u="sng" dirty="0"/>
              <a:t> – Team Breakfast Campus</a:t>
            </a:r>
          </a:p>
          <a:p>
            <a:pPr lvl="1"/>
            <a:r>
              <a:rPr lang="en-US" dirty="0"/>
              <a:t>August 30</a:t>
            </a:r>
            <a:r>
              <a:rPr lang="en-US" baseline="30000" dirty="0"/>
              <a:t>th</a:t>
            </a:r>
            <a:r>
              <a:rPr lang="en-US" dirty="0"/>
              <a:t> – Pasta Party</a:t>
            </a:r>
          </a:p>
          <a:p>
            <a:pPr lvl="1"/>
            <a:r>
              <a:rPr lang="en-US" dirty="0"/>
              <a:t>September 8</a:t>
            </a:r>
            <a:r>
              <a:rPr lang="en-US" baseline="30000" dirty="0"/>
              <a:t>th</a:t>
            </a:r>
            <a:r>
              <a:rPr lang="en-US" dirty="0"/>
              <a:t> – Pasta Party</a:t>
            </a:r>
          </a:p>
          <a:p>
            <a:pPr lvl="1"/>
            <a:r>
              <a:rPr lang="en-US" dirty="0"/>
              <a:t>September 19</a:t>
            </a:r>
            <a:r>
              <a:rPr lang="en-US" baseline="30000" dirty="0"/>
              <a:t>th</a:t>
            </a:r>
            <a:r>
              <a:rPr lang="en-US" dirty="0"/>
              <a:t> – Pasta Party</a:t>
            </a:r>
          </a:p>
          <a:p>
            <a:pPr lvl="1"/>
            <a:r>
              <a:rPr lang="en-US" dirty="0"/>
              <a:t>September 29</a:t>
            </a:r>
            <a:r>
              <a:rPr lang="en-US" baseline="30000" dirty="0"/>
              <a:t>th</a:t>
            </a:r>
            <a:r>
              <a:rPr lang="en-US" dirty="0"/>
              <a:t> – Pasta Party</a:t>
            </a:r>
          </a:p>
          <a:p>
            <a:pPr lvl="1"/>
            <a:r>
              <a:rPr lang="en-US" dirty="0"/>
              <a:t>October 4</a:t>
            </a:r>
            <a:r>
              <a:rPr lang="en-US" baseline="30000" dirty="0"/>
              <a:t>th</a:t>
            </a:r>
            <a:r>
              <a:rPr lang="en-US" dirty="0"/>
              <a:t> – Pasta Party (TBA)</a:t>
            </a:r>
          </a:p>
          <a:p>
            <a:pPr lvl="1"/>
            <a:r>
              <a:rPr lang="en-US" dirty="0"/>
              <a:t>October 11</a:t>
            </a:r>
            <a:r>
              <a:rPr lang="en-US" baseline="30000" dirty="0"/>
              <a:t>th</a:t>
            </a:r>
            <a:r>
              <a:rPr lang="en-US" dirty="0"/>
              <a:t> – Pasta Party</a:t>
            </a:r>
          </a:p>
          <a:p>
            <a:pPr lvl="1"/>
            <a:r>
              <a:rPr lang="en-US" dirty="0"/>
              <a:t>October 20</a:t>
            </a:r>
            <a:r>
              <a:rPr lang="en-US" baseline="30000" dirty="0"/>
              <a:t>th</a:t>
            </a:r>
            <a:r>
              <a:rPr lang="en-US" dirty="0"/>
              <a:t> – Pasta Party</a:t>
            </a:r>
          </a:p>
          <a:p>
            <a:pPr lvl="1"/>
            <a:r>
              <a:rPr lang="en-US" dirty="0"/>
              <a:t>October 27</a:t>
            </a:r>
            <a:r>
              <a:rPr lang="en-US" baseline="30000" dirty="0"/>
              <a:t>th</a:t>
            </a:r>
            <a:r>
              <a:rPr lang="en-US" dirty="0"/>
              <a:t> – Pasta Party</a:t>
            </a:r>
          </a:p>
          <a:p>
            <a:pPr lvl="1"/>
            <a:r>
              <a:rPr lang="en-US" u="sng" dirty="0"/>
              <a:t>November TBA – Team Banquet*</a:t>
            </a:r>
          </a:p>
          <a:p>
            <a:pPr lvl="1"/>
            <a:r>
              <a:rPr lang="en-US" dirty="0"/>
              <a:t>December 3</a:t>
            </a:r>
            <a:r>
              <a:rPr lang="en-US" baseline="30000" dirty="0"/>
              <a:t>rd</a:t>
            </a:r>
            <a:r>
              <a:rPr lang="en-US" dirty="0"/>
              <a:t> – NXN Watch Party</a:t>
            </a:r>
          </a:p>
          <a:p>
            <a:endParaRPr lang="en-US" dirty="0"/>
          </a:p>
        </p:txBody>
      </p:sp>
    </p:spTree>
    <p:extLst>
      <p:ext uri="{BB962C8B-B14F-4D97-AF65-F5344CB8AC3E}">
        <p14:creationId xmlns:p14="http://schemas.microsoft.com/office/powerpoint/2010/main" val="193712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of athletes at meets</a:t>
            </a:r>
          </a:p>
        </p:txBody>
      </p:sp>
      <p:sp>
        <p:nvSpPr>
          <p:cNvPr id="3" name="Content Placeholder 2"/>
          <p:cNvSpPr>
            <a:spLocks noGrp="1"/>
          </p:cNvSpPr>
          <p:nvPr>
            <p:ph idx="1"/>
          </p:nvPr>
        </p:nvSpPr>
        <p:spPr>
          <a:xfrm>
            <a:off x="1154954" y="2447692"/>
            <a:ext cx="10108580" cy="4219325"/>
          </a:xfrm>
        </p:spPr>
        <p:txBody>
          <a:bodyPr>
            <a:normAutofit fontScale="85000" lnSpcReduction="10000"/>
          </a:bodyPr>
          <a:lstStyle/>
          <a:p>
            <a:pPr lvl="0"/>
            <a:r>
              <a:rPr lang="en-US" dirty="0"/>
              <a:t>On the day of meets arrive at the school on time &amp; Immediately check to see what can be </a:t>
            </a:r>
            <a:r>
              <a:rPr lang="en-US" u="sng" dirty="0"/>
              <a:t>loaded on the bus</a:t>
            </a:r>
            <a:endParaRPr lang="en-US" dirty="0"/>
          </a:p>
          <a:p>
            <a:pPr lvl="0"/>
            <a:r>
              <a:rPr lang="en-US" dirty="0"/>
              <a:t>Load the appropriate bus and </a:t>
            </a:r>
            <a:r>
              <a:rPr lang="en-US" u="sng" dirty="0"/>
              <a:t>follow all rules</a:t>
            </a:r>
            <a:r>
              <a:rPr lang="en-US" dirty="0"/>
              <a:t> the bus driver provides</a:t>
            </a:r>
          </a:p>
          <a:p>
            <a:pPr lvl="0"/>
            <a:r>
              <a:rPr lang="en-US" dirty="0"/>
              <a:t>When we arrive at the meet, </a:t>
            </a:r>
            <a:r>
              <a:rPr lang="en-US" u="sng" dirty="0"/>
              <a:t>immediately unload the bus</a:t>
            </a:r>
            <a:r>
              <a:rPr lang="en-US" dirty="0"/>
              <a:t> &amp; set up the tent area, look to the older athletes for instructions.</a:t>
            </a:r>
          </a:p>
          <a:p>
            <a:pPr lvl="0"/>
            <a:r>
              <a:rPr lang="en-US" dirty="0"/>
              <a:t>The coaches will get the race packet &amp; after </a:t>
            </a:r>
            <a:r>
              <a:rPr lang="en-US" u="sng" dirty="0"/>
              <a:t>receiving your bib number</a:t>
            </a:r>
            <a:r>
              <a:rPr lang="en-US" dirty="0"/>
              <a:t> &amp;/or racing chip, </a:t>
            </a:r>
            <a:r>
              <a:rPr lang="en-US" u="sng" dirty="0"/>
              <a:t>Walk the course</a:t>
            </a:r>
            <a:endParaRPr lang="en-US" dirty="0"/>
          </a:p>
          <a:p>
            <a:pPr lvl="0"/>
            <a:r>
              <a:rPr lang="en-US" dirty="0"/>
              <a:t>Begin your </a:t>
            </a:r>
            <a:r>
              <a:rPr lang="en-US" u="sng" dirty="0"/>
              <a:t>warmup</a:t>
            </a:r>
            <a:r>
              <a:rPr lang="en-US" dirty="0"/>
              <a:t> at the appropriate time with </a:t>
            </a:r>
            <a:r>
              <a:rPr lang="en-US" u="sng" dirty="0"/>
              <a:t>ALL athletes</a:t>
            </a:r>
            <a:r>
              <a:rPr lang="en-US" dirty="0"/>
              <a:t> who are in your same race (V, JV, C)</a:t>
            </a:r>
          </a:p>
          <a:p>
            <a:pPr lvl="0"/>
            <a:r>
              <a:rPr lang="en-US" dirty="0"/>
              <a:t>Wear the </a:t>
            </a:r>
            <a:r>
              <a:rPr lang="en-US" u="sng" dirty="0"/>
              <a:t>correct uniform</a:t>
            </a:r>
            <a:r>
              <a:rPr lang="en-US" dirty="0"/>
              <a:t> to the complete KSHSAA specifications</a:t>
            </a:r>
          </a:p>
          <a:p>
            <a:pPr lvl="0"/>
            <a:r>
              <a:rPr lang="en-US" dirty="0"/>
              <a:t>After you exit the finishing chute, you will wait for your teammates &amp; </a:t>
            </a:r>
            <a:r>
              <a:rPr lang="en-US" b="1" u="sng" dirty="0"/>
              <a:t>DON’T LEAVE THE FINISHING AREA</a:t>
            </a:r>
            <a:endParaRPr lang="en-US" b="1" dirty="0"/>
          </a:p>
          <a:p>
            <a:pPr lvl="0"/>
            <a:r>
              <a:rPr lang="en-US" u="sng" dirty="0"/>
              <a:t>Cool down</a:t>
            </a:r>
            <a:r>
              <a:rPr lang="en-US" dirty="0"/>
              <a:t> with the same athletes you warmed up with (V, JV, C)</a:t>
            </a:r>
          </a:p>
          <a:p>
            <a:pPr lvl="0"/>
            <a:r>
              <a:rPr lang="en-US" u="sng" dirty="0"/>
              <a:t>Stay</a:t>
            </a:r>
            <a:r>
              <a:rPr lang="en-US" dirty="0"/>
              <a:t> through to the end of the </a:t>
            </a:r>
            <a:r>
              <a:rPr lang="en-US" u="sng" dirty="0"/>
              <a:t>awards ceremony</a:t>
            </a:r>
            <a:r>
              <a:rPr lang="en-US" dirty="0"/>
              <a:t> to support your teammates &amp; re-load the bus</a:t>
            </a:r>
          </a:p>
          <a:p>
            <a:pPr lvl="0"/>
            <a:r>
              <a:rPr lang="en-US" dirty="0"/>
              <a:t>We would like you to </a:t>
            </a:r>
            <a:r>
              <a:rPr lang="en-US" u="sng" dirty="0"/>
              <a:t>ride back</a:t>
            </a:r>
            <a:r>
              <a:rPr lang="en-US" dirty="0"/>
              <a:t> to the school with the team &amp; </a:t>
            </a:r>
            <a:r>
              <a:rPr lang="en-US" u="sng" dirty="0"/>
              <a:t>unload the bus</a:t>
            </a:r>
            <a:endParaRPr lang="en-US" dirty="0"/>
          </a:p>
        </p:txBody>
      </p:sp>
    </p:spTree>
    <p:extLst>
      <p:ext uri="{BB962C8B-B14F-4D97-AF65-F5344CB8AC3E}">
        <p14:creationId xmlns:p14="http://schemas.microsoft.com/office/powerpoint/2010/main" val="194618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14400"/>
            <a:ext cx="10058400" cy="1179576"/>
          </a:xfrm>
        </p:spPr>
        <p:txBody>
          <a:bodyPr>
            <a:normAutofit fontScale="90000"/>
          </a:bodyPr>
          <a:lstStyle/>
          <a:p>
            <a:r>
              <a:rPr lang="en-US" dirty="0"/>
              <a:t>What parents can do to be part of the team</a:t>
            </a:r>
            <a:br>
              <a:rPr lang="en-US" dirty="0"/>
            </a:br>
            <a:endParaRPr lang="en-US" dirty="0"/>
          </a:p>
        </p:txBody>
      </p:sp>
      <p:sp>
        <p:nvSpPr>
          <p:cNvPr id="3" name="Content Placeholder 2"/>
          <p:cNvSpPr>
            <a:spLocks noGrp="1"/>
          </p:cNvSpPr>
          <p:nvPr>
            <p:ph idx="1"/>
          </p:nvPr>
        </p:nvSpPr>
        <p:spPr>
          <a:xfrm>
            <a:off x="1159564" y="2419108"/>
            <a:ext cx="9872871" cy="4027991"/>
          </a:xfrm>
        </p:spPr>
        <p:txBody>
          <a:bodyPr>
            <a:noAutofit/>
          </a:bodyPr>
          <a:lstStyle/>
          <a:p>
            <a:r>
              <a:rPr lang="en-US" sz="2200" dirty="0"/>
              <a:t>Check out the Weekly Newsletter - Email or website</a:t>
            </a:r>
          </a:p>
          <a:p>
            <a:r>
              <a:rPr lang="en-US" sz="2200" dirty="0"/>
              <a:t>Support your child both physically &amp; emotionally</a:t>
            </a:r>
          </a:p>
          <a:p>
            <a:r>
              <a:rPr lang="en-US" sz="2200" dirty="0"/>
              <a:t>Communicate with the coaches about scheduling conflicts</a:t>
            </a:r>
          </a:p>
          <a:p>
            <a:r>
              <a:rPr lang="en-US" sz="2200" dirty="0"/>
              <a:t>Pay Booster club dues quickly and Join the Booster Club</a:t>
            </a:r>
          </a:p>
          <a:p>
            <a:r>
              <a:rPr lang="en-US" sz="2200" dirty="0"/>
              <a:t>Offer to host/help with pasta parties</a:t>
            </a:r>
          </a:p>
          <a:p>
            <a:r>
              <a:rPr lang="en-US" sz="2200" dirty="0"/>
              <a:t>Volunteer to help with Home Cross Country Meets</a:t>
            </a:r>
          </a:p>
          <a:p>
            <a:r>
              <a:rPr lang="en-US" sz="2200" dirty="0"/>
              <a:t>Attend the meets &amp; be raving fans of the program &amp; ALL kids</a:t>
            </a:r>
          </a:p>
          <a:p>
            <a:r>
              <a:rPr lang="en-US" sz="2200" dirty="0"/>
              <a:t>Let your child warm up &amp; cool down with the team </a:t>
            </a:r>
          </a:p>
          <a:p>
            <a:r>
              <a:rPr lang="en-US" sz="2200" dirty="0"/>
              <a:t>Don’t coach your athlete behind the scenes by doing extra workouts</a:t>
            </a:r>
          </a:p>
        </p:txBody>
      </p:sp>
    </p:spTree>
    <p:extLst>
      <p:ext uri="{BB962C8B-B14F-4D97-AF65-F5344CB8AC3E}">
        <p14:creationId xmlns:p14="http://schemas.microsoft.com/office/powerpoint/2010/main" val="66514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Stuff</a:t>
            </a:r>
          </a:p>
        </p:txBody>
      </p:sp>
      <p:sp>
        <p:nvSpPr>
          <p:cNvPr id="3" name="Content Placeholder 2"/>
          <p:cNvSpPr>
            <a:spLocks noGrp="1"/>
          </p:cNvSpPr>
          <p:nvPr>
            <p:ph idx="1"/>
          </p:nvPr>
        </p:nvSpPr>
        <p:spPr>
          <a:xfrm>
            <a:off x="1154954" y="2615075"/>
            <a:ext cx="8825659" cy="3994070"/>
          </a:xfrm>
        </p:spPr>
        <p:txBody>
          <a:bodyPr>
            <a:normAutofit/>
          </a:bodyPr>
          <a:lstStyle/>
          <a:p>
            <a:r>
              <a:rPr lang="en-US" dirty="0" err="1"/>
              <a:t>Spiritware</a:t>
            </a:r>
            <a:r>
              <a:rPr lang="en-US" dirty="0"/>
              <a:t> – Soon To Come</a:t>
            </a:r>
          </a:p>
          <a:p>
            <a:pPr lvl="1"/>
            <a:r>
              <a:rPr lang="en-US" dirty="0"/>
              <a:t>Link to “BSN” will be on the XC website</a:t>
            </a:r>
          </a:p>
          <a:p>
            <a:pPr lvl="2"/>
            <a:r>
              <a:rPr lang="en-US" dirty="0"/>
              <a:t>We will give you the link &amp; dates when it becomes available</a:t>
            </a:r>
          </a:p>
          <a:p>
            <a:pPr lvl="1"/>
            <a:r>
              <a:rPr lang="en-US" dirty="0"/>
              <a:t>BVSW XC will be purchasing Team T-shirts using booster club fees</a:t>
            </a:r>
          </a:p>
          <a:p>
            <a:pPr lvl="1"/>
            <a:endParaRPr lang="en-US" dirty="0"/>
          </a:p>
          <a:p>
            <a:r>
              <a:rPr lang="en-US" dirty="0"/>
              <a:t>Need Shoes? </a:t>
            </a:r>
          </a:p>
          <a:p>
            <a:pPr lvl="1"/>
            <a:r>
              <a:rPr lang="en-US" dirty="0"/>
              <a:t>Training Shoes</a:t>
            </a:r>
          </a:p>
          <a:p>
            <a:pPr lvl="1"/>
            <a:r>
              <a:rPr lang="en-US" dirty="0"/>
              <a:t>Racing Spikes</a:t>
            </a:r>
          </a:p>
          <a:p>
            <a:pPr lvl="1"/>
            <a:r>
              <a:rPr lang="en-US" dirty="0"/>
              <a:t>Fleet Feet (119</a:t>
            </a:r>
            <a:r>
              <a:rPr lang="en-US" baseline="30000" dirty="0"/>
              <a:t>th</a:t>
            </a:r>
            <a:r>
              <a:rPr lang="en-US" dirty="0"/>
              <a:t> &amp; Quivira)</a:t>
            </a:r>
          </a:p>
        </p:txBody>
      </p:sp>
    </p:spTree>
    <p:extLst>
      <p:ext uri="{BB962C8B-B14F-4D97-AF65-F5344CB8AC3E}">
        <p14:creationId xmlns:p14="http://schemas.microsoft.com/office/powerpoint/2010/main" val="116263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Booster Club – Southwest Project</a:t>
            </a:r>
          </a:p>
        </p:txBody>
      </p:sp>
      <p:sp>
        <p:nvSpPr>
          <p:cNvPr id="3" name="Content Placeholder 2"/>
          <p:cNvSpPr>
            <a:spLocks noGrp="1"/>
          </p:cNvSpPr>
          <p:nvPr>
            <p:ph idx="1"/>
          </p:nvPr>
        </p:nvSpPr>
        <p:spPr>
          <a:xfrm>
            <a:off x="1154954" y="2349661"/>
            <a:ext cx="9817846" cy="4363655"/>
          </a:xfrm>
        </p:spPr>
        <p:txBody>
          <a:bodyPr>
            <a:normAutofit lnSpcReduction="10000"/>
          </a:bodyPr>
          <a:lstStyle/>
          <a:p>
            <a:pPr marL="0" indent="0">
              <a:buNone/>
            </a:pPr>
            <a:endParaRPr lang="en-US" dirty="0"/>
          </a:p>
          <a:p>
            <a:r>
              <a:rPr lang="en-US" dirty="0"/>
              <a:t>President:  Carrie </a:t>
            </a:r>
            <a:r>
              <a:rPr lang="en-US" dirty="0" err="1"/>
              <a:t>Paschke</a:t>
            </a:r>
            <a:endParaRPr lang="en-US" dirty="0"/>
          </a:p>
          <a:p>
            <a:r>
              <a:rPr lang="en-US" dirty="0"/>
              <a:t>PLEASE PAY YOUR BOOSTER CLUB DUES PLEASE! - </a:t>
            </a:r>
            <a:r>
              <a:rPr lang="en-US" b="1" dirty="0"/>
              <a:t>$55 per athlete</a:t>
            </a:r>
          </a:p>
          <a:p>
            <a:pPr lvl="1"/>
            <a:r>
              <a:rPr lang="en-US" dirty="0"/>
              <a:t>Link under ”Buy Tickets” – Coming Soon</a:t>
            </a:r>
          </a:p>
          <a:p>
            <a:pPr lvl="1"/>
            <a:r>
              <a:rPr lang="en-US" dirty="0"/>
              <a:t>Or by Check (Make it out to BVSW Cross Country) turn into me or Kim Rich at the office</a:t>
            </a:r>
          </a:p>
          <a:p>
            <a:r>
              <a:rPr lang="en-US" dirty="0"/>
              <a:t>Filling Booster Club Positions - </a:t>
            </a:r>
            <a:r>
              <a:rPr lang="en-US" dirty="0">
                <a:hlinkClick r:id="rId2"/>
              </a:rPr>
              <a:t>https://www.signupgenius.com/go/20f0d49aaac2fa1fd0-bvsw3?useFullSite=true#/</a:t>
            </a:r>
            <a:r>
              <a:rPr lang="en-US" dirty="0"/>
              <a:t> </a:t>
            </a:r>
          </a:p>
          <a:p>
            <a:r>
              <a:rPr lang="en-US" dirty="0"/>
              <a:t>Social Media - @</a:t>
            </a:r>
            <a:r>
              <a:rPr lang="en-US" dirty="0" err="1"/>
              <a:t>bvsw_xc_boosters</a:t>
            </a:r>
            <a:r>
              <a:rPr lang="en-US" dirty="0"/>
              <a:t> (Instagram)</a:t>
            </a:r>
          </a:p>
          <a:p>
            <a:r>
              <a:rPr lang="en-US" dirty="0"/>
              <a:t>Snack Bags - </a:t>
            </a:r>
            <a:r>
              <a:rPr lang="en-US" dirty="0">
                <a:hlinkClick r:id="rId3"/>
              </a:rPr>
              <a:t>https://www.signupgenius.com/go/10c0c49abae2fa3fc1-xcfirst?useFullSite=true#/</a:t>
            </a:r>
            <a:r>
              <a:rPr lang="en-US" dirty="0"/>
              <a:t> </a:t>
            </a:r>
          </a:p>
          <a:p>
            <a:r>
              <a:rPr lang="en-US" dirty="0"/>
              <a:t>RSVP for pancake Breakfast</a:t>
            </a:r>
          </a:p>
          <a:p>
            <a:r>
              <a:rPr lang="en-US" dirty="0"/>
              <a:t>Fundraising Opportunities</a:t>
            </a:r>
          </a:p>
        </p:txBody>
      </p:sp>
    </p:spTree>
    <p:extLst>
      <p:ext uri="{BB962C8B-B14F-4D97-AF65-F5344CB8AC3E}">
        <p14:creationId xmlns:p14="http://schemas.microsoft.com/office/powerpoint/2010/main" val="150484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Cross Country?</a:t>
            </a:r>
          </a:p>
        </p:txBody>
      </p:sp>
      <p:sp>
        <p:nvSpPr>
          <p:cNvPr id="3" name="Content Placeholder 2"/>
          <p:cNvSpPr>
            <a:spLocks noGrp="1"/>
          </p:cNvSpPr>
          <p:nvPr>
            <p:ph idx="1"/>
          </p:nvPr>
        </p:nvSpPr>
        <p:spPr>
          <a:xfrm>
            <a:off x="970156" y="2603500"/>
            <a:ext cx="10236820" cy="3964568"/>
          </a:xfrm>
        </p:spPr>
        <p:txBody>
          <a:bodyPr>
            <a:normAutofit/>
          </a:bodyPr>
          <a:lstStyle/>
          <a:p>
            <a:pPr marL="45720" indent="0">
              <a:buNone/>
            </a:pPr>
            <a:r>
              <a:rPr lang="en-US" dirty="0"/>
              <a:t>Cross country is a team &amp; individual sport competed at many levels from elementary all the way to world championships.  Here at Southwest, we emphasize both components.  </a:t>
            </a:r>
          </a:p>
          <a:p>
            <a:pPr marL="45720" indent="0">
              <a:buNone/>
            </a:pPr>
            <a:r>
              <a:rPr lang="en-US" dirty="0"/>
              <a:t>As a running sport, individual competition is as simple and as pure as it gets.  The first athlete to finish the race wins, the next is 2nd and so on.  Race distance is 5000m (3.1 miles) for both the boys &amp; girls since 2015, but occasionally shorter.  There are usually medals given out to the top runners depending on the meet.  </a:t>
            </a:r>
          </a:p>
          <a:p>
            <a:pPr marL="45720" indent="0">
              <a:buNone/>
            </a:pPr>
            <a:r>
              <a:rPr lang="en-US" dirty="0"/>
              <a:t>The team competition is determined by the sum of the top 5 runners on each team (lowest score wins).  The number of athletes that can compete in a race is 7 at the varsity level but are usually unlimited at the lower levels.  All athletes can compete in 7 meets throughout the season prior to Regionals &amp; State.  There is a place on this team for ANYONE regardless of ability.  We are trying to make a push to include more kids who do not consider themselves as runners to try it.</a:t>
            </a:r>
          </a:p>
        </p:txBody>
      </p:sp>
    </p:spTree>
    <p:extLst>
      <p:ext uri="{BB962C8B-B14F-4D97-AF65-F5344CB8AC3E}">
        <p14:creationId xmlns:p14="http://schemas.microsoft.com/office/powerpoint/2010/main" val="325364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EA2F5B-C6EF-489E-A73C-BFDD2CF65B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3588" cy="6866790"/>
            <a:chOff x="0" y="0"/>
            <a:chExt cx="12193588" cy="6866790"/>
          </a:xfrm>
        </p:grpSpPr>
        <p:sp>
          <p:nvSpPr>
            <p:cNvPr id="13" name="Rectangle 12">
              <a:extLst>
                <a:ext uri="{FF2B5EF4-FFF2-40B4-BE49-F238E27FC236}">
                  <a16:creationId xmlns:a16="http://schemas.microsoft.com/office/drawing/2014/main" id="{383A635D-BD9D-41E9-A9DB-257C3E9A6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879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ABEB35E-87CA-4CD5-90A1-A343D17DE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037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5" name="Freeform 5">
              <a:extLst>
                <a:ext uri="{FF2B5EF4-FFF2-40B4-BE49-F238E27FC236}">
                  <a16:creationId xmlns:a16="http://schemas.microsoft.com/office/drawing/2014/main" id="{E3EBD4A2-086A-4FBD-BBCB-6F2751A0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852752" y="2783987"/>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C25C2449-D9BF-4AF3-8840-28AD9776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760914" y="180834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A77B7CC9-5309-4AF0-AE58-7C7518CD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389" y="0"/>
              <a:ext cx="442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 name="Title 1">
            <a:extLst>
              <a:ext uri="{FF2B5EF4-FFF2-40B4-BE49-F238E27FC236}">
                <a16:creationId xmlns:a16="http://schemas.microsoft.com/office/drawing/2014/main" id="{53A744FA-1BD4-A24F-A127-C0EF4CB170B7}"/>
              </a:ext>
            </a:extLst>
          </p:cNvPr>
          <p:cNvSpPr>
            <a:spLocks noGrp="1"/>
          </p:cNvSpPr>
          <p:nvPr>
            <p:ph type="title"/>
          </p:nvPr>
        </p:nvSpPr>
        <p:spPr>
          <a:xfrm>
            <a:off x="639098" y="629265"/>
            <a:ext cx="6417160" cy="1622322"/>
          </a:xfrm>
        </p:spPr>
        <p:txBody>
          <a:bodyPr>
            <a:noAutofit/>
          </a:bodyPr>
          <a:lstStyle/>
          <a:p>
            <a:r>
              <a:rPr lang="en-US" sz="4500" dirty="0"/>
              <a:t>SOUTHWEST PROJECT</a:t>
            </a:r>
          </a:p>
        </p:txBody>
      </p:sp>
      <p:sp>
        <p:nvSpPr>
          <p:cNvPr id="9" name="Content Placeholder 8">
            <a:extLst>
              <a:ext uri="{FF2B5EF4-FFF2-40B4-BE49-F238E27FC236}">
                <a16:creationId xmlns:a16="http://schemas.microsoft.com/office/drawing/2014/main" id="{CCC83719-EE0A-46DA-8400-5F8607715A51}"/>
              </a:ext>
            </a:extLst>
          </p:cNvPr>
          <p:cNvSpPr>
            <a:spLocks noGrp="1"/>
          </p:cNvSpPr>
          <p:nvPr>
            <p:ph idx="1"/>
          </p:nvPr>
        </p:nvSpPr>
        <p:spPr>
          <a:xfrm>
            <a:off x="639098" y="2418735"/>
            <a:ext cx="6417160" cy="3811740"/>
          </a:xfrm>
        </p:spPr>
        <p:txBody>
          <a:bodyPr anchor="t">
            <a:normAutofit/>
          </a:bodyPr>
          <a:lstStyle/>
          <a:p>
            <a:r>
              <a:rPr lang="en-US" dirty="0">
                <a:solidFill>
                  <a:schemeClr val="bg1"/>
                </a:solidFill>
              </a:rPr>
              <a:t>The Southwest Project is a 4 season / Year-round Track &amp; XC developmental program intended to promote &amp; grow the sport in the area not just at the High School level but with younger athletes too!</a:t>
            </a:r>
          </a:p>
          <a:p>
            <a:endParaRPr lang="en-US" dirty="0">
              <a:solidFill>
                <a:schemeClr val="bg1"/>
              </a:solidFill>
            </a:endParaRPr>
          </a:p>
          <a:p>
            <a:r>
              <a:rPr lang="en-US" dirty="0">
                <a:solidFill>
                  <a:schemeClr val="bg1"/>
                </a:solidFill>
              </a:rPr>
              <a:t>High School Cross Country at BVSW is a component of the bigger picture that is the Southwest Project</a:t>
            </a:r>
          </a:p>
          <a:p>
            <a:endParaRPr lang="en-US" dirty="0">
              <a:solidFill>
                <a:schemeClr val="bg1"/>
              </a:solidFill>
            </a:endParaRPr>
          </a:p>
          <a:p>
            <a:r>
              <a:rPr lang="en-US" dirty="0">
                <a:solidFill>
                  <a:schemeClr val="bg1"/>
                </a:solidFill>
              </a:rPr>
              <a:t>EVERYONE on the team has a role in the program no matter how talented or even involved they are!</a:t>
            </a:r>
          </a:p>
        </p:txBody>
      </p:sp>
      <p:pic>
        <p:nvPicPr>
          <p:cNvPr id="5" name="Content Placeholder 4" descr="Logo&#10;&#10;Description automatically generated">
            <a:extLst>
              <a:ext uri="{FF2B5EF4-FFF2-40B4-BE49-F238E27FC236}">
                <a16:creationId xmlns:a16="http://schemas.microsoft.com/office/drawing/2014/main" id="{D602EA9D-E9C6-6546-A444-BBBB4AD3D42A}"/>
              </a:ext>
            </a:extLst>
          </p:cNvPr>
          <p:cNvPicPr>
            <a:picLocks noChangeAspect="1"/>
          </p:cNvPicPr>
          <p:nvPr/>
        </p:nvPicPr>
        <p:blipFill>
          <a:blip r:embed="rId3"/>
          <a:stretch>
            <a:fillRect/>
          </a:stretch>
        </p:blipFill>
        <p:spPr>
          <a:xfrm>
            <a:off x="7864220" y="1116451"/>
            <a:ext cx="3679323" cy="4642679"/>
          </a:xfrm>
          <a:prstGeom prst="rect">
            <a:avLst/>
          </a:prstGeom>
        </p:spPr>
      </p:pic>
      <p:sp>
        <p:nvSpPr>
          <p:cNvPr id="19" name="Rectangle 18">
            <a:extLst>
              <a:ext uri="{FF2B5EF4-FFF2-40B4-BE49-F238E27FC236}">
                <a16:creationId xmlns:a16="http://schemas.microsoft.com/office/drawing/2014/main" id="{65E02BB6-9053-4979-968B-17E0EF2A5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2836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690B-466A-CD46-BB07-D5FC28111004}"/>
              </a:ext>
            </a:extLst>
          </p:cNvPr>
          <p:cNvSpPr>
            <a:spLocks noGrp="1"/>
          </p:cNvSpPr>
          <p:nvPr>
            <p:ph type="title"/>
          </p:nvPr>
        </p:nvSpPr>
        <p:spPr>
          <a:xfrm>
            <a:off x="1002554" y="1565966"/>
            <a:ext cx="9401157" cy="706964"/>
          </a:xfrm>
        </p:spPr>
        <p:txBody>
          <a:bodyPr/>
          <a:lstStyle/>
          <a:p>
            <a:r>
              <a:rPr lang="en-US" dirty="0"/>
              <a:t>								  </a:t>
            </a:r>
            <a:r>
              <a:rPr lang="en-US" dirty="0">
                <a:highlight>
                  <a:srgbClr val="000000"/>
                </a:highlight>
              </a:rPr>
              <a:t>to the Summit of Great</a:t>
            </a:r>
          </a:p>
        </p:txBody>
      </p:sp>
      <p:sp>
        <p:nvSpPr>
          <p:cNvPr id="3" name="Content Placeholder 2">
            <a:extLst>
              <a:ext uri="{FF2B5EF4-FFF2-40B4-BE49-F238E27FC236}">
                <a16:creationId xmlns:a16="http://schemas.microsoft.com/office/drawing/2014/main" id="{5F386CF0-1A2B-0E46-8430-FC0C31B14B2D}"/>
              </a:ext>
            </a:extLst>
          </p:cNvPr>
          <p:cNvSpPr>
            <a:spLocks noGrp="1"/>
          </p:cNvSpPr>
          <p:nvPr>
            <p:ph idx="1"/>
          </p:nvPr>
        </p:nvSpPr>
        <p:spPr>
          <a:xfrm>
            <a:off x="775504" y="2325706"/>
            <a:ext cx="10648709" cy="4225565"/>
          </a:xfrm>
        </p:spPr>
        <p:txBody>
          <a:bodyPr>
            <a:normAutofit/>
          </a:bodyPr>
          <a:lstStyle/>
          <a:p>
            <a:pPr marL="0" indent="0">
              <a:buNone/>
            </a:pPr>
            <a:r>
              <a:rPr lang="en-US" sz="2700" b="1" dirty="0"/>
              <a:t>We want to build the BEST Cross Country Program in the Nation!</a:t>
            </a:r>
          </a:p>
          <a:p>
            <a:pPr lvl="1"/>
            <a:endParaRPr lang="en-US" dirty="0"/>
          </a:p>
          <a:p>
            <a:r>
              <a:rPr lang="en-US" dirty="0"/>
              <a:t>Despite how BIG, HAIRY &amp; AUDACIOUS this may sound I believe that this program can achieve this goal!</a:t>
            </a:r>
          </a:p>
          <a:p>
            <a:r>
              <a:rPr lang="en-US" dirty="0"/>
              <a:t>This goal may not be met THIS season or next, but this is where the mindset of “On the Journey” begins</a:t>
            </a:r>
          </a:p>
          <a:p>
            <a:endParaRPr lang="en-US" dirty="0"/>
          </a:p>
          <a:p>
            <a:r>
              <a:rPr lang="en-US" dirty="0"/>
              <a:t>Reaching this goal isn’t a “one time” or “follow the recipe” kind of process.  Just like the great explorers, we are venturing off in a “direction” that will lead us to greatness, but the Time &amp; Experiences are uncertain.  How you prepare will determine how successful our journey will be.</a:t>
            </a:r>
          </a:p>
        </p:txBody>
      </p:sp>
      <p:pic>
        <p:nvPicPr>
          <p:cNvPr id="5" name="Picture 4" descr="A picture containing text&#10;&#10;Description automatically generated">
            <a:extLst>
              <a:ext uri="{FF2B5EF4-FFF2-40B4-BE49-F238E27FC236}">
                <a16:creationId xmlns:a16="http://schemas.microsoft.com/office/drawing/2014/main" id="{D01A52C8-F0EE-7E68-2BB6-5A86F42BDDE5}"/>
              </a:ext>
            </a:extLst>
          </p:cNvPr>
          <p:cNvPicPr>
            <a:picLocks noChangeAspect="1"/>
          </p:cNvPicPr>
          <p:nvPr/>
        </p:nvPicPr>
        <p:blipFill>
          <a:blip r:embed="rId2"/>
          <a:stretch>
            <a:fillRect/>
          </a:stretch>
        </p:blipFill>
        <p:spPr>
          <a:xfrm>
            <a:off x="1363298" y="291918"/>
            <a:ext cx="3498069" cy="1981012"/>
          </a:xfrm>
          <a:prstGeom prst="rect">
            <a:avLst/>
          </a:prstGeom>
        </p:spPr>
      </p:pic>
    </p:spTree>
    <p:extLst>
      <p:ext uri="{BB962C8B-B14F-4D97-AF65-F5344CB8AC3E}">
        <p14:creationId xmlns:p14="http://schemas.microsoft.com/office/powerpoint/2010/main" val="421606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0A66-B655-CC4E-AC8C-9125EB808F96}"/>
              </a:ext>
            </a:extLst>
          </p:cNvPr>
          <p:cNvSpPr>
            <a:spLocks noGrp="1"/>
          </p:cNvSpPr>
          <p:nvPr>
            <p:ph type="title"/>
          </p:nvPr>
        </p:nvSpPr>
        <p:spPr/>
        <p:txBody>
          <a:bodyPr/>
          <a:lstStyle/>
          <a:p>
            <a:r>
              <a:rPr lang="en-US" dirty="0"/>
              <a:t>How will we get there?  (Tent Poles)</a:t>
            </a:r>
          </a:p>
        </p:txBody>
      </p:sp>
      <p:sp>
        <p:nvSpPr>
          <p:cNvPr id="3" name="Content Placeholder 2">
            <a:extLst>
              <a:ext uri="{FF2B5EF4-FFF2-40B4-BE49-F238E27FC236}">
                <a16:creationId xmlns:a16="http://schemas.microsoft.com/office/drawing/2014/main" id="{3AF4D951-78E8-F340-B9CF-8E31C4CF1581}"/>
              </a:ext>
            </a:extLst>
          </p:cNvPr>
          <p:cNvSpPr>
            <a:spLocks noGrp="1"/>
          </p:cNvSpPr>
          <p:nvPr>
            <p:ph idx="1"/>
          </p:nvPr>
        </p:nvSpPr>
        <p:spPr>
          <a:xfrm>
            <a:off x="1154954" y="2303363"/>
            <a:ext cx="10361856" cy="4155312"/>
          </a:xfrm>
        </p:spPr>
        <p:txBody>
          <a:bodyPr>
            <a:normAutofit/>
          </a:bodyPr>
          <a:lstStyle/>
          <a:p>
            <a:pPr marL="0" indent="0">
              <a:buNone/>
            </a:pPr>
            <a:r>
              <a:rPr lang="en-US" dirty="0"/>
              <a:t>On our Journey we will need shelter as we venture into the unknown.  The tent that we will use is only as good as the poles that hold it up.</a:t>
            </a:r>
          </a:p>
          <a:p>
            <a:endParaRPr lang="en-US" dirty="0"/>
          </a:p>
          <a:p>
            <a:pPr marL="0" indent="0">
              <a:buNone/>
            </a:pPr>
            <a:r>
              <a:rPr lang="en-US" dirty="0"/>
              <a:t>	</a:t>
            </a:r>
            <a:r>
              <a:rPr lang="en-US" u="sng" dirty="0"/>
              <a:t>Southwest Project (&amp; BVSW XC) Tent Poles</a:t>
            </a:r>
          </a:p>
          <a:p>
            <a:pPr marL="457200" lvl="1" indent="0">
              <a:buNone/>
            </a:pPr>
            <a:r>
              <a:rPr lang="en-US" dirty="0"/>
              <a:t>	1.  Buy-in (Trust/Commitment)</a:t>
            </a:r>
          </a:p>
          <a:p>
            <a:pPr marL="457200" lvl="1" indent="0">
              <a:buNone/>
            </a:pPr>
            <a:r>
              <a:rPr lang="en-US" dirty="0"/>
              <a:t>	2.  Sacrifice (Hard Work)</a:t>
            </a:r>
          </a:p>
          <a:p>
            <a:pPr marL="457200" lvl="1" indent="0">
              <a:buNone/>
            </a:pPr>
            <a:r>
              <a:rPr lang="en-US" dirty="0"/>
              <a:t>	3.  Family (Bonding/Connections)</a:t>
            </a:r>
          </a:p>
          <a:p>
            <a:endParaRPr lang="en-US" dirty="0"/>
          </a:p>
          <a:p>
            <a:pPr marL="0" indent="0">
              <a:buNone/>
            </a:pPr>
            <a:r>
              <a:rPr lang="en-US" dirty="0"/>
              <a:t>These are the same 3 things that ALL successful individuals find important.  As you venture into your real life, these tent poles will help you reach the best version of you possible.  XC is just the medium through which we apply ourselves</a:t>
            </a:r>
          </a:p>
        </p:txBody>
      </p:sp>
    </p:spTree>
    <p:extLst>
      <p:ext uri="{BB962C8B-B14F-4D97-AF65-F5344CB8AC3E}">
        <p14:creationId xmlns:p14="http://schemas.microsoft.com/office/powerpoint/2010/main" val="37208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124D-AA17-EB41-86BE-A8AB5E5A2A8F}"/>
              </a:ext>
            </a:extLst>
          </p:cNvPr>
          <p:cNvSpPr>
            <a:spLocks noGrp="1"/>
          </p:cNvSpPr>
          <p:nvPr>
            <p:ph type="title"/>
          </p:nvPr>
        </p:nvSpPr>
        <p:spPr/>
        <p:txBody>
          <a:bodyPr/>
          <a:lstStyle/>
          <a:p>
            <a:r>
              <a:rPr lang="en-US" dirty="0"/>
              <a:t>Structure of our Team</a:t>
            </a:r>
          </a:p>
        </p:txBody>
      </p:sp>
      <p:sp>
        <p:nvSpPr>
          <p:cNvPr id="3" name="Content Placeholder 2">
            <a:extLst>
              <a:ext uri="{FF2B5EF4-FFF2-40B4-BE49-F238E27FC236}">
                <a16:creationId xmlns:a16="http://schemas.microsoft.com/office/drawing/2014/main" id="{15AFB16F-95B7-554C-9B83-AE72364336F9}"/>
              </a:ext>
            </a:extLst>
          </p:cNvPr>
          <p:cNvSpPr>
            <a:spLocks noGrp="1"/>
          </p:cNvSpPr>
          <p:nvPr>
            <p:ph idx="1"/>
          </p:nvPr>
        </p:nvSpPr>
        <p:spPr>
          <a:xfrm>
            <a:off x="1154954" y="2336799"/>
            <a:ext cx="10071846" cy="4521201"/>
          </a:xfrm>
        </p:spPr>
        <p:txBody>
          <a:bodyPr>
            <a:normAutofit/>
          </a:bodyPr>
          <a:lstStyle/>
          <a:p>
            <a:r>
              <a:rPr lang="en-US" dirty="0"/>
              <a:t>You will see terms like “Varsity” “Junior Varsity” &amp; ”C-team” in our program</a:t>
            </a:r>
          </a:p>
          <a:p>
            <a:pPr lvl="1"/>
            <a:r>
              <a:rPr lang="en-US" dirty="0"/>
              <a:t>These terms apply to races &amp; meets</a:t>
            </a:r>
          </a:p>
          <a:p>
            <a:pPr lvl="1"/>
            <a:r>
              <a:rPr lang="en-US" dirty="0"/>
              <a:t>They are based on the ”position/rank” the athlete based on past performances</a:t>
            </a:r>
          </a:p>
          <a:p>
            <a:pPr lvl="1"/>
            <a:r>
              <a:rPr lang="en-US" dirty="0"/>
              <a:t>These teams change &amp; fluctuate throughout the year based on the number of entries &amp; types of races at each meet</a:t>
            </a:r>
          </a:p>
          <a:p>
            <a:endParaRPr lang="en-US" dirty="0"/>
          </a:p>
          <a:p>
            <a:r>
              <a:rPr lang="en-US" dirty="0"/>
              <a:t>The </a:t>
            </a:r>
            <a:r>
              <a:rPr lang="en-US" u="sng" dirty="0"/>
              <a:t>Day to Day</a:t>
            </a:r>
            <a:r>
              <a:rPr lang="en-US" dirty="0"/>
              <a:t> Structure our team will use these terms</a:t>
            </a:r>
          </a:p>
          <a:p>
            <a:pPr lvl="1"/>
            <a:r>
              <a:rPr lang="en-US" dirty="0"/>
              <a:t>Elite/Black Squads:  High performing and/or experienced runners who are ready to take on more and progress toward their highest potential for the year</a:t>
            </a:r>
          </a:p>
          <a:p>
            <a:pPr lvl="1"/>
            <a:r>
              <a:rPr lang="en-US" dirty="0"/>
              <a:t>Green/White Squads:  Newer athletes who are looking to start their long-term growth as runners.  Athletes returning from Injury or returning after a long break</a:t>
            </a:r>
          </a:p>
        </p:txBody>
      </p:sp>
    </p:spTree>
    <p:extLst>
      <p:ext uri="{BB962C8B-B14F-4D97-AF65-F5344CB8AC3E}">
        <p14:creationId xmlns:p14="http://schemas.microsoft.com/office/powerpoint/2010/main" val="21324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F7D7-4227-9949-B514-9BD2FE246235}"/>
              </a:ext>
            </a:extLst>
          </p:cNvPr>
          <p:cNvSpPr>
            <a:spLocks noGrp="1"/>
          </p:cNvSpPr>
          <p:nvPr>
            <p:ph type="title"/>
          </p:nvPr>
        </p:nvSpPr>
        <p:spPr/>
        <p:txBody>
          <a:bodyPr/>
          <a:lstStyle/>
          <a:p>
            <a:r>
              <a:rPr lang="en-US" dirty="0"/>
              <a:t>Practice &amp; Daily Structure</a:t>
            </a:r>
          </a:p>
        </p:txBody>
      </p:sp>
      <p:sp>
        <p:nvSpPr>
          <p:cNvPr id="3" name="Content Placeholder 2">
            <a:extLst>
              <a:ext uri="{FF2B5EF4-FFF2-40B4-BE49-F238E27FC236}">
                <a16:creationId xmlns:a16="http://schemas.microsoft.com/office/drawing/2014/main" id="{25727708-3B37-7844-95A2-78044D88662D}"/>
              </a:ext>
            </a:extLst>
          </p:cNvPr>
          <p:cNvSpPr>
            <a:spLocks noGrp="1"/>
          </p:cNvSpPr>
          <p:nvPr>
            <p:ph idx="1"/>
          </p:nvPr>
        </p:nvSpPr>
        <p:spPr>
          <a:xfrm>
            <a:off x="7725396" y="3071813"/>
            <a:ext cx="3937907" cy="3525756"/>
          </a:xfrm>
        </p:spPr>
        <p:txBody>
          <a:bodyPr/>
          <a:lstStyle/>
          <a:p>
            <a:r>
              <a:rPr lang="en-US" u="sng" dirty="0"/>
              <a:t>Sunday </a:t>
            </a:r>
            <a:r>
              <a:rPr lang="en-US" dirty="0"/>
              <a:t>PM / </a:t>
            </a:r>
            <a:r>
              <a:rPr lang="en-US" u="sng" dirty="0"/>
              <a:t>Monday</a:t>
            </a:r>
            <a:r>
              <a:rPr lang="en-US" dirty="0"/>
              <a:t> PM</a:t>
            </a:r>
          </a:p>
          <a:p>
            <a:pPr lvl="1"/>
            <a:r>
              <a:rPr lang="en-US" dirty="0"/>
              <a:t>Either/or – No Exceptions</a:t>
            </a:r>
          </a:p>
          <a:p>
            <a:r>
              <a:rPr lang="en-US" u="sng" dirty="0"/>
              <a:t>Tuesday</a:t>
            </a:r>
            <a:r>
              <a:rPr lang="en-US" dirty="0"/>
              <a:t> AM / </a:t>
            </a:r>
            <a:r>
              <a:rPr lang="en-US" u="sng" dirty="0"/>
              <a:t>Tuesday</a:t>
            </a:r>
            <a:r>
              <a:rPr lang="en-US" dirty="0"/>
              <a:t> PM*</a:t>
            </a:r>
          </a:p>
          <a:p>
            <a:pPr lvl="1"/>
            <a:r>
              <a:rPr lang="en-US" dirty="0"/>
              <a:t>Optional Double*</a:t>
            </a:r>
          </a:p>
          <a:p>
            <a:r>
              <a:rPr lang="en-US" u="sng" dirty="0"/>
              <a:t>Wednesday</a:t>
            </a:r>
            <a:r>
              <a:rPr lang="en-US" dirty="0"/>
              <a:t> PM</a:t>
            </a:r>
          </a:p>
          <a:p>
            <a:r>
              <a:rPr lang="en-US" u="sng" dirty="0"/>
              <a:t>Thursday</a:t>
            </a:r>
            <a:r>
              <a:rPr lang="en-US" dirty="0"/>
              <a:t> AM* / </a:t>
            </a:r>
            <a:r>
              <a:rPr lang="en-US" u="sng" dirty="0"/>
              <a:t>Thursday</a:t>
            </a:r>
            <a:r>
              <a:rPr lang="en-US" dirty="0"/>
              <a:t> PM</a:t>
            </a:r>
          </a:p>
          <a:p>
            <a:pPr lvl="1"/>
            <a:r>
              <a:rPr lang="en-US" dirty="0"/>
              <a:t>AM Optional – Elite/Black*</a:t>
            </a:r>
          </a:p>
          <a:p>
            <a:r>
              <a:rPr lang="en-US" u="sng" dirty="0"/>
              <a:t>Friday</a:t>
            </a:r>
            <a:r>
              <a:rPr lang="en-US" dirty="0"/>
              <a:t> PM</a:t>
            </a:r>
          </a:p>
          <a:p>
            <a:r>
              <a:rPr lang="en-US" u="sng" dirty="0"/>
              <a:t>Saturday</a:t>
            </a:r>
            <a:r>
              <a:rPr lang="en-US" dirty="0"/>
              <a:t> AM</a:t>
            </a:r>
          </a:p>
        </p:txBody>
      </p:sp>
      <p:sp>
        <p:nvSpPr>
          <p:cNvPr id="5" name="Content Placeholder 2">
            <a:extLst>
              <a:ext uri="{FF2B5EF4-FFF2-40B4-BE49-F238E27FC236}">
                <a16:creationId xmlns:a16="http://schemas.microsoft.com/office/drawing/2014/main" id="{9E02E7F3-A60B-5841-B0F1-176C55227739}"/>
              </a:ext>
            </a:extLst>
          </p:cNvPr>
          <p:cNvSpPr txBox="1">
            <a:spLocks/>
          </p:cNvSpPr>
          <p:nvPr/>
        </p:nvSpPr>
        <p:spPr>
          <a:xfrm>
            <a:off x="506126" y="2323145"/>
            <a:ext cx="6984192" cy="4534855"/>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School Days, Meet at the BVSW Track at 3:00pm (Commons)</a:t>
            </a:r>
          </a:p>
          <a:p>
            <a:pPr lvl="1"/>
            <a:r>
              <a:rPr lang="en-US" dirty="0"/>
              <a:t>Come dressed &amp; ready to go, Quick team meeting &amp; head to the workout</a:t>
            </a:r>
          </a:p>
          <a:p>
            <a:pPr lvl="2"/>
            <a:r>
              <a:rPr lang="en-US" dirty="0"/>
              <a:t>If we practice off campus athletes who drive can take themselves to the location on the schedule</a:t>
            </a:r>
          </a:p>
          <a:p>
            <a:pPr lvl="2"/>
            <a:r>
              <a:rPr lang="en-US" u="sng" dirty="0"/>
              <a:t>IF it is ok with parents </a:t>
            </a:r>
            <a:r>
              <a:rPr lang="en-US" dirty="0"/>
              <a:t>(and have filled out the paperwork) they CAN ride with other athletes</a:t>
            </a:r>
          </a:p>
          <a:p>
            <a:pPr lvl="2"/>
            <a:r>
              <a:rPr lang="en-US" dirty="0"/>
              <a:t>For all other athletes, the coaches will have vans that we will drive</a:t>
            </a:r>
          </a:p>
          <a:p>
            <a:r>
              <a:rPr lang="en-US" dirty="0"/>
              <a:t>Athletes CAN be picked up at the location at the end of practice</a:t>
            </a:r>
          </a:p>
          <a:p>
            <a:pPr lvl="1"/>
            <a:r>
              <a:rPr lang="en-US" dirty="0"/>
              <a:t>Please be there by 5:00pm, or they can be picked up at the school after 5:15pm</a:t>
            </a:r>
          </a:p>
          <a:p>
            <a:r>
              <a:rPr lang="en-US" dirty="0"/>
              <a:t>Non-School Days, Either/or Practices</a:t>
            </a:r>
          </a:p>
          <a:p>
            <a:pPr lvl="1"/>
            <a:r>
              <a:rPr lang="en-US" dirty="0"/>
              <a:t>Non-School days we will meet at the location of practice at the time indicated on the schedule</a:t>
            </a:r>
          </a:p>
          <a:p>
            <a:pPr lvl="1"/>
            <a:r>
              <a:rPr lang="en-US" dirty="0"/>
              <a:t>IF an athlete practices on SUNDAY… they MUST take MONDAY off</a:t>
            </a:r>
          </a:p>
          <a:p>
            <a:pPr lvl="1"/>
            <a:r>
              <a:rPr lang="en-US" dirty="0"/>
              <a:t>Tuesday, we have 2 options for Practices (AM or PM) Elite Squad will attend both to run their doubles</a:t>
            </a:r>
          </a:p>
        </p:txBody>
      </p:sp>
      <p:sp>
        <p:nvSpPr>
          <p:cNvPr id="6" name="Content Placeholder 2">
            <a:extLst>
              <a:ext uri="{FF2B5EF4-FFF2-40B4-BE49-F238E27FC236}">
                <a16:creationId xmlns:a16="http://schemas.microsoft.com/office/drawing/2014/main" id="{B99B83F2-75F9-6545-B9A2-FE14F230BE16}"/>
              </a:ext>
            </a:extLst>
          </p:cNvPr>
          <p:cNvSpPr txBox="1">
            <a:spLocks/>
          </p:cNvSpPr>
          <p:nvPr/>
        </p:nvSpPr>
        <p:spPr>
          <a:xfrm>
            <a:off x="7568677" y="2364849"/>
            <a:ext cx="4251343" cy="7069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u="sng" dirty="0"/>
              <a:t>Typical Week of Practice</a:t>
            </a:r>
            <a:endParaRPr lang="en-US" sz="2400" dirty="0"/>
          </a:p>
        </p:txBody>
      </p:sp>
    </p:spTree>
    <p:extLst>
      <p:ext uri="{BB962C8B-B14F-4D97-AF65-F5344CB8AC3E}">
        <p14:creationId xmlns:p14="http://schemas.microsoft.com/office/powerpoint/2010/main" val="324804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Expectations of athletes at practices</a:t>
            </a:r>
          </a:p>
        </p:txBody>
      </p:sp>
      <p:sp>
        <p:nvSpPr>
          <p:cNvPr id="3" name="Content Placeholder 2"/>
          <p:cNvSpPr>
            <a:spLocks noGrp="1"/>
          </p:cNvSpPr>
          <p:nvPr>
            <p:ph idx="1"/>
          </p:nvPr>
        </p:nvSpPr>
        <p:spPr>
          <a:xfrm>
            <a:off x="898476" y="2413929"/>
            <a:ext cx="10431163" cy="3998022"/>
          </a:xfrm>
        </p:spPr>
        <p:txBody>
          <a:bodyPr>
            <a:normAutofit fontScale="92500" lnSpcReduction="10000"/>
          </a:bodyPr>
          <a:lstStyle/>
          <a:p>
            <a:pPr lvl="0"/>
            <a:r>
              <a:rPr lang="en-US" dirty="0"/>
              <a:t>Be aware of practice locations &amp; time.  They change each day, so </a:t>
            </a:r>
            <a:r>
              <a:rPr lang="en-US" u="sng" dirty="0"/>
              <a:t>be there &amp; on time!</a:t>
            </a:r>
            <a:endParaRPr lang="en-US" dirty="0"/>
          </a:p>
          <a:p>
            <a:pPr lvl="0"/>
            <a:r>
              <a:rPr lang="en-US" dirty="0"/>
              <a:t>Have the </a:t>
            </a:r>
            <a:r>
              <a:rPr lang="en-US" u="sng" dirty="0"/>
              <a:t>appropriate running shoe &amp; clothes</a:t>
            </a:r>
            <a:r>
              <a:rPr lang="en-US" dirty="0"/>
              <a:t> for both practices &amp; meets.  Bring a FULL </a:t>
            </a:r>
            <a:r>
              <a:rPr lang="en-US" u="sng" dirty="0"/>
              <a:t>water bottle</a:t>
            </a:r>
            <a:r>
              <a:rPr lang="en-US" dirty="0"/>
              <a:t>.  Coaches can  help guide you if you need help</a:t>
            </a:r>
          </a:p>
          <a:p>
            <a:pPr lvl="0"/>
            <a:r>
              <a:rPr lang="en-US" dirty="0"/>
              <a:t>Runners will </a:t>
            </a:r>
            <a:r>
              <a:rPr lang="en-US" u="sng" dirty="0"/>
              <a:t>communicate</a:t>
            </a:r>
            <a:r>
              <a:rPr lang="en-US" dirty="0"/>
              <a:t> with coach if they are late, must leave early, or future absences.</a:t>
            </a:r>
          </a:p>
          <a:p>
            <a:pPr lvl="0"/>
            <a:r>
              <a:rPr lang="en-US" u="sng" dirty="0"/>
              <a:t>Do NOT go off course/path </a:t>
            </a:r>
            <a:r>
              <a:rPr lang="en-US" dirty="0"/>
              <a:t>at any point at a practice.  Always be visible.</a:t>
            </a:r>
          </a:p>
          <a:p>
            <a:pPr lvl="0"/>
            <a:r>
              <a:rPr lang="en-US" dirty="0"/>
              <a:t>We will always have a </a:t>
            </a:r>
            <a:r>
              <a:rPr lang="en-US" u="sng" dirty="0"/>
              <a:t>pre-practice meeting</a:t>
            </a:r>
            <a:r>
              <a:rPr lang="en-US" dirty="0"/>
              <a:t> where you are silent, sitting &amp; attentive.  The day’s workout will be discussed along with any other pertinent information</a:t>
            </a:r>
          </a:p>
          <a:p>
            <a:pPr lvl="0"/>
            <a:r>
              <a:rPr lang="en-US" dirty="0"/>
              <a:t>You will carry out the (who, what, where, when &amp; how) of the practice </a:t>
            </a:r>
            <a:r>
              <a:rPr lang="en-US" u="sng" dirty="0"/>
              <a:t>workout to YOUR best ability</a:t>
            </a:r>
            <a:endParaRPr lang="en-US" dirty="0"/>
          </a:p>
          <a:p>
            <a:pPr lvl="0"/>
            <a:r>
              <a:rPr lang="en-US" dirty="0"/>
              <a:t>Runners are </a:t>
            </a:r>
            <a:r>
              <a:rPr lang="en-US" u="sng" dirty="0"/>
              <a:t>not permitted to leave</a:t>
            </a:r>
            <a:r>
              <a:rPr lang="en-US" dirty="0"/>
              <a:t> practice until a coach has dismissed you</a:t>
            </a:r>
          </a:p>
          <a:p>
            <a:pPr lvl="0"/>
            <a:r>
              <a:rPr lang="en-US" dirty="0"/>
              <a:t>You don’t have to be friends with everyone on the team, but you </a:t>
            </a:r>
            <a:r>
              <a:rPr lang="en-US" u="sng" dirty="0"/>
              <a:t>must treat them with respect &amp; kindness</a:t>
            </a:r>
            <a:r>
              <a:rPr lang="en-US" dirty="0"/>
              <a:t>.  Attempt to keep everyone involved with team activities</a:t>
            </a:r>
          </a:p>
          <a:p>
            <a:pPr marL="45720" indent="0">
              <a:buNone/>
            </a:pPr>
            <a:endParaRPr lang="en-US" dirty="0"/>
          </a:p>
        </p:txBody>
      </p:sp>
    </p:spTree>
    <p:extLst>
      <p:ext uri="{BB962C8B-B14F-4D97-AF65-F5344CB8AC3E}">
        <p14:creationId xmlns:p14="http://schemas.microsoft.com/office/powerpoint/2010/main" val="354268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407B-A287-7D50-CB4D-6206F1FE2392}"/>
              </a:ext>
            </a:extLst>
          </p:cNvPr>
          <p:cNvSpPr>
            <a:spLocks noGrp="1"/>
          </p:cNvSpPr>
          <p:nvPr>
            <p:ph type="title"/>
          </p:nvPr>
        </p:nvSpPr>
        <p:spPr/>
        <p:txBody>
          <a:bodyPr/>
          <a:lstStyle/>
          <a:p>
            <a:r>
              <a:rPr lang="en-US" dirty="0"/>
              <a:t>BVSW XC – Athlete Progression</a:t>
            </a:r>
          </a:p>
        </p:txBody>
      </p:sp>
      <p:sp>
        <p:nvSpPr>
          <p:cNvPr id="3" name="Text Placeholder 2">
            <a:extLst>
              <a:ext uri="{FF2B5EF4-FFF2-40B4-BE49-F238E27FC236}">
                <a16:creationId xmlns:a16="http://schemas.microsoft.com/office/drawing/2014/main" id="{0A28C5C9-6FEA-28BB-9457-1F458865A240}"/>
              </a:ext>
            </a:extLst>
          </p:cNvPr>
          <p:cNvSpPr>
            <a:spLocks noGrp="1"/>
          </p:cNvSpPr>
          <p:nvPr>
            <p:ph type="body" idx="1"/>
          </p:nvPr>
        </p:nvSpPr>
        <p:spPr/>
        <p:txBody>
          <a:bodyPr/>
          <a:lstStyle/>
          <a:p>
            <a:r>
              <a:rPr lang="en-US" dirty="0"/>
              <a:t>Frequency - (9</a:t>
            </a:r>
            <a:r>
              <a:rPr lang="en-US" baseline="30000" dirty="0"/>
              <a:t>th</a:t>
            </a:r>
            <a:r>
              <a:rPr lang="en-US" dirty="0"/>
              <a:t>)</a:t>
            </a:r>
          </a:p>
        </p:txBody>
      </p:sp>
      <p:sp>
        <p:nvSpPr>
          <p:cNvPr id="4" name="Text Placeholder 3">
            <a:extLst>
              <a:ext uri="{FF2B5EF4-FFF2-40B4-BE49-F238E27FC236}">
                <a16:creationId xmlns:a16="http://schemas.microsoft.com/office/drawing/2014/main" id="{A52CEB08-E931-1698-2A0A-7342B27C171C}"/>
              </a:ext>
            </a:extLst>
          </p:cNvPr>
          <p:cNvSpPr>
            <a:spLocks noGrp="1"/>
          </p:cNvSpPr>
          <p:nvPr>
            <p:ph type="body" sz="half" idx="15"/>
          </p:nvPr>
        </p:nvSpPr>
        <p:spPr>
          <a:xfrm>
            <a:off x="1154954" y="3179764"/>
            <a:ext cx="3129168" cy="3394656"/>
          </a:xfrm>
        </p:spPr>
        <p:txBody>
          <a:bodyPr/>
          <a:lstStyle/>
          <a:p>
            <a:r>
              <a:rPr lang="en-US" dirty="0"/>
              <a:t>We cannot help the athlete until they are at practice regularly.</a:t>
            </a:r>
          </a:p>
          <a:p>
            <a:r>
              <a:rPr lang="en-US" dirty="0"/>
              <a:t>Runners need to develop the habits &amp; discipline to be at practice each &amp; everyday.</a:t>
            </a:r>
          </a:p>
          <a:p>
            <a:r>
              <a:rPr lang="en-US" dirty="0"/>
              <a:t>Future develop will be hard to grow without constancy getting in small doses of training on a regular basis.</a:t>
            </a:r>
          </a:p>
          <a:p>
            <a:endParaRPr lang="en-US" dirty="0"/>
          </a:p>
          <a:p>
            <a:r>
              <a:rPr lang="en-US" dirty="0"/>
              <a:t>Family</a:t>
            </a:r>
          </a:p>
        </p:txBody>
      </p:sp>
      <p:sp>
        <p:nvSpPr>
          <p:cNvPr id="5" name="Text Placeholder 4">
            <a:extLst>
              <a:ext uri="{FF2B5EF4-FFF2-40B4-BE49-F238E27FC236}">
                <a16:creationId xmlns:a16="http://schemas.microsoft.com/office/drawing/2014/main" id="{0128F7BB-30E1-4639-E9E6-8FA55E6DED56}"/>
              </a:ext>
            </a:extLst>
          </p:cNvPr>
          <p:cNvSpPr>
            <a:spLocks noGrp="1"/>
          </p:cNvSpPr>
          <p:nvPr>
            <p:ph type="body" sz="quarter" idx="3"/>
          </p:nvPr>
        </p:nvSpPr>
        <p:spPr/>
        <p:txBody>
          <a:bodyPr/>
          <a:lstStyle/>
          <a:p>
            <a:r>
              <a:rPr lang="en-US" dirty="0"/>
              <a:t>Mileage – (10</a:t>
            </a:r>
            <a:r>
              <a:rPr lang="en-US" baseline="30000" dirty="0"/>
              <a:t>th</a:t>
            </a:r>
            <a:r>
              <a:rPr lang="en-US" dirty="0"/>
              <a:t>)</a:t>
            </a:r>
          </a:p>
        </p:txBody>
      </p:sp>
      <p:sp>
        <p:nvSpPr>
          <p:cNvPr id="6" name="Text Placeholder 5">
            <a:extLst>
              <a:ext uri="{FF2B5EF4-FFF2-40B4-BE49-F238E27FC236}">
                <a16:creationId xmlns:a16="http://schemas.microsoft.com/office/drawing/2014/main" id="{AE768AF7-7EED-A0DC-73A3-24F4E770EE92}"/>
              </a:ext>
            </a:extLst>
          </p:cNvPr>
          <p:cNvSpPr>
            <a:spLocks noGrp="1"/>
          </p:cNvSpPr>
          <p:nvPr>
            <p:ph type="body" sz="half" idx="16"/>
          </p:nvPr>
        </p:nvSpPr>
        <p:spPr>
          <a:xfrm>
            <a:off x="4512721" y="3179763"/>
            <a:ext cx="3145380" cy="3394656"/>
          </a:xfrm>
        </p:spPr>
        <p:txBody>
          <a:bodyPr/>
          <a:lstStyle/>
          <a:p>
            <a:r>
              <a:rPr lang="en-US" dirty="0"/>
              <a:t>If you want to be better at running… do more running.</a:t>
            </a:r>
          </a:p>
          <a:p>
            <a:r>
              <a:rPr lang="en-US" dirty="0"/>
              <a:t>After runners develop consistency, we can we can start to focus on increasing training volume</a:t>
            </a:r>
          </a:p>
          <a:p>
            <a:r>
              <a:rPr lang="en-US" dirty="0"/>
              <a:t>The progression of volume doesn’t follow a straight line, but trends upward based on many factors in the season &amp; from year to year</a:t>
            </a:r>
          </a:p>
          <a:p>
            <a:endParaRPr lang="en-US" dirty="0"/>
          </a:p>
          <a:p>
            <a:r>
              <a:rPr lang="en-US" dirty="0"/>
              <a:t>Sacrifice</a:t>
            </a:r>
          </a:p>
        </p:txBody>
      </p:sp>
      <p:sp>
        <p:nvSpPr>
          <p:cNvPr id="7" name="Text Placeholder 6">
            <a:extLst>
              <a:ext uri="{FF2B5EF4-FFF2-40B4-BE49-F238E27FC236}">
                <a16:creationId xmlns:a16="http://schemas.microsoft.com/office/drawing/2014/main" id="{B740CC66-A7BD-C573-7422-E2876C92600D}"/>
              </a:ext>
            </a:extLst>
          </p:cNvPr>
          <p:cNvSpPr>
            <a:spLocks noGrp="1"/>
          </p:cNvSpPr>
          <p:nvPr>
            <p:ph type="body" sz="quarter" idx="13"/>
          </p:nvPr>
        </p:nvSpPr>
        <p:spPr/>
        <p:txBody>
          <a:bodyPr/>
          <a:lstStyle/>
          <a:p>
            <a:r>
              <a:rPr lang="en-US" dirty="0"/>
              <a:t>Pace – (11</a:t>
            </a:r>
            <a:r>
              <a:rPr lang="en-US" baseline="30000" dirty="0"/>
              <a:t>th</a:t>
            </a:r>
            <a:r>
              <a:rPr lang="en-US" dirty="0"/>
              <a:t> &amp; 12</a:t>
            </a:r>
            <a:r>
              <a:rPr lang="en-US" baseline="30000" dirty="0"/>
              <a:t>th</a:t>
            </a:r>
            <a:r>
              <a:rPr lang="en-US" dirty="0"/>
              <a:t>)</a:t>
            </a:r>
          </a:p>
        </p:txBody>
      </p:sp>
      <p:sp>
        <p:nvSpPr>
          <p:cNvPr id="8" name="Text Placeholder 7">
            <a:extLst>
              <a:ext uri="{FF2B5EF4-FFF2-40B4-BE49-F238E27FC236}">
                <a16:creationId xmlns:a16="http://schemas.microsoft.com/office/drawing/2014/main" id="{43C0FD1F-BFD7-3D0E-F05C-B2BE7EE691F4}"/>
              </a:ext>
            </a:extLst>
          </p:cNvPr>
          <p:cNvSpPr>
            <a:spLocks noGrp="1"/>
          </p:cNvSpPr>
          <p:nvPr>
            <p:ph type="body" sz="half" idx="17"/>
          </p:nvPr>
        </p:nvSpPr>
        <p:spPr>
          <a:xfrm>
            <a:off x="7886700" y="3179763"/>
            <a:ext cx="3161029" cy="3394655"/>
          </a:xfrm>
        </p:spPr>
        <p:txBody>
          <a:bodyPr/>
          <a:lstStyle/>
          <a:p>
            <a:r>
              <a:rPr lang="en-US" dirty="0"/>
              <a:t>Lots of “Long Slow” running will make you a “Long Slow” Runner.</a:t>
            </a:r>
          </a:p>
          <a:p>
            <a:r>
              <a:rPr lang="en-US" dirty="0"/>
              <a:t>Consistent training will develop consistent performances.  To make improvements in performances will then require attention to details, like how fast athletes are running on workout &amp; training days.</a:t>
            </a:r>
          </a:p>
          <a:p>
            <a:endParaRPr lang="en-US" dirty="0"/>
          </a:p>
          <a:p>
            <a:r>
              <a:rPr lang="en-US" dirty="0"/>
              <a:t>Buy-in</a:t>
            </a:r>
          </a:p>
        </p:txBody>
      </p:sp>
    </p:spTree>
    <p:extLst>
      <p:ext uri="{BB962C8B-B14F-4D97-AF65-F5344CB8AC3E}">
        <p14:creationId xmlns:p14="http://schemas.microsoft.com/office/powerpoint/2010/main" val="1627746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{53F34964-D073-2549-8697-4D9AE452709F}tf10001076</Template>
  <TotalTime>34276</TotalTime>
  <Words>2229</Words>
  <Application>Microsoft Macintosh PowerPoint</Application>
  <PresentationFormat>Widescreen</PresentationFormat>
  <Paragraphs>185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 Boardroom</vt:lpstr>
      <vt:lpstr>BVSW Cross Country www.bvswxc.com </vt:lpstr>
      <vt:lpstr>What is Cross Country?</vt:lpstr>
      <vt:lpstr>SOUTHWEST PROJECT</vt:lpstr>
      <vt:lpstr>          to the Summit of Great</vt:lpstr>
      <vt:lpstr>How will we get there?  (Tent Poles)</vt:lpstr>
      <vt:lpstr>Structure of our Team</vt:lpstr>
      <vt:lpstr>Practice &amp; Daily Structure</vt:lpstr>
      <vt:lpstr>Expectations of athletes at practices</vt:lpstr>
      <vt:lpstr>BVSW XC – Athlete Progression</vt:lpstr>
      <vt:lpstr>Absences &amp; Other Extra-curriculars </vt:lpstr>
      <vt:lpstr>Sub Varsity - Meet Schedule 2023</vt:lpstr>
      <vt:lpstr>Varsity - Meet Schedule 2023</vt:lpstr>
      <vt:lpstr>Other Important Dates</vt:lpstr>
      <vt:lpstr>Expectations of athletes at meets</vt:lpstr>
      <vt:lpstr>What parents can do to be part of the team </vt:lpstr>
      <vt:lpstr>Other Stuff</vt:lpstr>
      <vt:lpstr>Booster Club – Southwest Project</vt:lpstr>
    </vt:vector>
  </TitlesOfParts>
  <Company>Blue Valley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BVSW Cross Country</dc:title>
  <dc:creator>Ballew, Aaron J.</dc:creator>
  <cp:lastModifiedBy>Ballew, Aaron J.</cp:lastModifiedBy>
  <cp:revision>55</cp:revision>
  <cp:lastPrinted>2018-08-12T23:33:44Z</cp:lastPrinted>
  <dcterms:created xsi:type="dcterms:W3CDTF">2018-08-07T00:10:24Z</dcterms:created>
  <dcterms:modified xsi:type="dcterms:W3CDTF">2023-08-14T03:14:36Z</dcterms:modified>
</cp:coreProperties>
</file>